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5" r:id="rId4"/>
    <p:sldId id="258" r:id="rId5"/>
    <p:sldId id="272" r:id="rId6"/>
    <p:sldId id="259" r:id="rId7"/>
    <p:sldId id="274" r:id="rId8"/>
    <p:sldId id="271" r:id="rId9"/>
    <p:sldId id="276" r:id="rId10"/>
    <p:sldId id="262" r:id="rId11"/>
    <p:sldId id="283" r:id="rId12"/>
    <p:sldId id="279" r:id="rId13"/>
    <p:sldId id="284" r:id="rId14"/>
    <p:sldId id="264" r:id="rId15"/>
    <p:sldId id="261" r:id="rId16"/>
    <p:sldId id="280" r:id="rId17"/>
    <p:sldId id="263" r:id="rId18"/>
    <p:sldId id="265" r:id="rId19"/>
    <p:sldId id="266" r:id="rId20"/>
    <p:sldId id="277" r:id="rId21"/>
    <p:sldId id="267" r:id="rId22"/>
    <p:sldId id="268" r:id="rId23"/>
    <p:sldId id="269" r:id="rId24"/>
    <p:sldId id="285" r:id="rId25"/>
    <p:sldId id="27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019C2A-C097-1945-8724-C27164B18365}">
          <p14:sldIdLst>
            <p14:sldId id="256"/>
            <p14:sldId id="257"/>
          </p14:sldIdLst>
        </p14:section>
        <p14:section name="Intro SI + Omid" id="{96D82CFC-D0C8-6B45-AD11-581E18D922C4}">
          <p14:sldIdLst>
            <p14:sldId id="275"/>
            <p14:sldId id="258"/>
            <p14:sldId id="272"/>
            <p14:sldId id="259"/>
            <p14:sldId id="274"/>
            <p14:sldId id="271"/>
          </p14:sldIdLst>
        </p14:section>
        <p14:section name="Omid LL + FP" id="{7E3971C1-539A-AF47-A70C-096F1627F32B}">
          <p14:sldIdLst>
            <p14:sldId id="276"/>
            <p14:sldId id="262"/>
            <p14:sldId id="283"/>
            <p14:sldId id="279"/>
            <p14:sldId id="284"/>
            <p14:sldId id="264"/>
            <p14:sldId id="261"/>
            <p14:sldId id="280"/>
            <p14:sldId id="263"/>
            <p14:sldId id="265"/>
            <p14:sldId id="266"/>
          </p14:sldIdLst>
        </p14:section>
        <p14:section name="Pheonix integration" id="{A8952CC9-B38F-D845-9DCB-E9E43A8AA315}">
          <p14:sldIdLst>
            <p14:sldId id="277"/>
            <p14:sldId id="267"/>
            <p14:sldId id="268"/>
            <p14:sldId id="269"/>
            <p14:sldId id="285"/>
            <p14:sldId id="27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24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79"/>
    <p:restoredTop sz="79876"/>
  </p:normalViewPr>
  <p:slideViewPr>
    <p:cSldViewPr snapToGrid="0" snapToObjects="1">
      <p:cViewPr varScale="1">
        <p:scale>
          <a:sx n="100" d="100"/>
          <a:sy n="100" d="100"/>
        </p:scale>
        <p:origin x="896" y="1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88061-C330-AE4B-B395-7F321B4A76D5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20447-6C7F-034F-BBBB-4D79533A8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24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20447-6C7F-034F-BBBB-4D79533A89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54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20447-6C7F-034F-BBBB-4D79533A89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26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Invalidate with check and mutate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20447-6C7F-034F-BBBB-4D79533A89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0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[8 mins]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Single update</a:t>
            </a:r>
          </a:p>
          <a:p>
            <a:pPr lvl="0"/>
            <a:r>
              <a:rPr lang="en-US" dirty="0"/>
              <a:t>Single read-modify-write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20447-6C7F-034F-BBBB-4D79533A89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3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timestamps taken from local clock</a:t>
            </a:r>
          </a:p>
          <a:p>
            <a:r>
              <a:rPr lang="en-US" dirty="0"/>
              <a:t>maintain local clock</a:t>
            </a:r>
          </a:p>
          <a:p>
            <a:r>
              <a:rPr lang="en-US" dirty="0" err="1"/>
              <a:t>Syncronized</a:t>
            </a:r>
            <a:r>
              <a:rPr lang="en-US" dirty="0"/>
              <a:t>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20447-6C7F-034F-BBBB-4D79533A89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79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FP doesn’t access TM – must do conflict detect in region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20447-6C7F-034F-BBBB-4D79533A89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23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[10  mins]</a:t>
            </a:r>
          </a:p>
          <a:p>
            <a:r>
              <a:rPr lang="en-US" dirty="0"/>
              <a:t>Singleton transactions where taken care by FP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20447-6C7F-034F-BBBB-4D79533A89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11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Tx1 performance gain significant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20447-6C7F-034F-BBBB-4D79533A89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7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(remove right) + </a:t>
            </a:r>
            <a:r>
              <a:rPr lang="en-US" dirty="0" err="1"/>
              <a:t>legand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20447-6C7F-034F-BBBB-4D79533A89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48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[12 mins]</a:t>
            </a:r>
            <a:endParaRPr lang="he-IL" dirty="0"/>
          </a:p>
          <a:p>
            <a:r>
              <a:rPr lang="en-US" dirty="0"/>
              <a:t>Separate branch</a:t>
            </a:r>
          </a:p>
          <a:p>
            <a:r>
              <a:rPr lang="en-US" dirty="0"/>
              <a:t>default in phoenix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20447-6C7F-034F-BBBB-4D79533A89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41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 </a:t>
            </a:r>
            <a:r>
              <a:rPr lang="en-US" dirty="0" err="1"/>
              <a:t>omid</a:t>
            </a:r>
            <a:r>
              <a:rPr lang="en-US" dirty="0"/>
              <a:t> as the transactional layer of Phoenix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20447-6C7F-034F-BBBB-4D79533A89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27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</a:t>
            </a:r>
            <a:r>
              <a:rPr lang="en-US" dirty="0" err="1"/>
              <a:t>omid</a:t>
            </a:r>
            <a:r>
              <a:rPr lang="en-US" dirty="0"/>
              <a:t> </a:t>
            </a:r>
          </a:p>
          <a:p>
            <a:r>
              <a:rPr lang="en-US" dirty="0"/>
              <a:t>show paper contributions: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20447-6C7F-034F-BBBB-4D79533A89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827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Comic Sans MS"/>
              </a:rPr>
              <a:t>In order to integrate </a:t>
            </a:r>
            <a:r>
              <a:rPr lang="en-US" dirty="0" err="1">
                <a:sym typeface="Comic Sans MS"/>
              </a:rPr>
              <a:t>omid</a:t>
            </a:r>
            <a:r>
              <a:rPr lang="en-US" dirty="0">
                <a:sym typeface="Comic Sans MS"/>
              </a:rPr>
              <a:t>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ym typeface="Comic Sans MS"/>
              </a:rPr>
              <a:t>computaion</a:t>
            </a:r>
            <a:r>
              <a:rPr lang="en-US" dirty="0">
                <a:sym typeface="Comic Sans MS"/>
              </a:rPr>
              <a:t> </a:t>
            </a:r>
            <a:r>
              <a:rPr lang="en-US" dirty="0" err="1">
                <a:sym typeface="Comic Sans MS"/>
              </a:rPr>
              <a:t>serverside</a:t>
            </a:r>
            <a:r>
              <a:rPr lang="en-US" dirty="0">
                <a:sym typeface="Comic Sans MS"/>
              </a:rPr>
              <a:t> high performance</a:t>
            </a:r>
          </a:p>
          <a:p>
            <a:r>
              <a:rPr lang="en-US" dirty="0" err="1"/>
              <a:t>omid</a:t>
            </a:r>
            <a:r>
              <a:rPr lang="en-US" dirty="0"/>
              <a:t> functionality to </a:t>
            </a:r>
            <a:r>
              <a:rPr lang="en-US" dirty="0" err="1"/>
              <a:t>coprocesssors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20447-6C7F-034F-BBBB-4D79533A89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17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[13 min]</a:t>
            </a:r>
          </a:p>
          <a:p>
            <a:r>
              <a:rPr lang="en-US" dirty="0"/>
              <a:t>To start this process</a:t>
            </a:r>
          </a:p>
          <a:p>
            <a:r>
              <a:rPr lang="en-US" dirty="0"/>
              <a:t>Single point in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20447-6C7F-034F-BBBB-4D79533A89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45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index for non empty table that keeps getting writes</a:t>
            </a:r>
          </a:p>
          <a:p>
            <a:r>
              <a:rPr lang="en-US" dirty="0"/>
              <a:t>Atomic only for start and not whole process can take days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20447-6C7F-034F-BBBB-4D79533A89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97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and duplicate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20447-6C7F-034F-BBBB-4D79533A89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82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20447-6C7F-034F-BBBB-4D79533A89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31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transaction has begin - commit</a:t>
            </a:r>
          </a:p>
          <a:p>
            <a:r>
              <a:rPr lang="en-US" dirty="0"/>
              <a:t>read see...</a:t>
            </a:r>
          </a:p>
          <a:p>
            <a:r>
              <a:rPr lang="en-US" dirty="0"/>
              <a:t>write tentative...</a:t>
            </a:r>
          </a:p>
          <a:p>
            <a:r>
              <a:rPr lang="en-US" dirty="0"/>
              <a:t>write-write, overlap time and </a:t>
            </a:r>
            <a:r>
              <a:rPr lang="en-US" dirty="0" err="1"/>
              <a:t>writeset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20447-6C7F-034F-BBBB-4D79533A89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67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[2 mins]</a:t>
            </a:r>
          </a:p>
          <a:p>
            <a:r>
              <a:rPr lang="en-US" dirty="0"/>
              <a:t>arch - API,TM,CT</a:t>
            </a:r>
          </a:p>
          <a:p>
            <a:r>
              <a:rPr lang="en-US" dirty="0"/>
              <a:t>once </a:t>
            </a:r>
            <a:r>
              <a:rPr lang="en-US" dirty="0" err="1"/>
              <a:t>commited</a:t>
            </a:r>
            <a:r>
              <a:rPr lang="en-US" dirty="0"/>
              <a:t> all keys are </a:t>
            </a:r>
            <a:r>
              <a:rPr lang="en-US" b="1" dirty="0"/>
              <a:t>valid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20447-6C7F-034F-BBBB-4D79533A89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49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rarely going to happen</a:t>
            </a:r>
          </a:p>
          <a:p>
            <a:r>
              <a:rPr lang="en-US" dirty="0"/>
              <a:t>round trip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20447-6C7F-034F-BBBB-4D79533A89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75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Begin commit have to wait for batch to end</a:t>
            </a:r>
          </a:p>
          <a:p>
            <a:r>
              <a:rPr lang="en-US" dirty="0"/>
              <a:t>High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20447-6C7F-034F-BBBB-4D79533A89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29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[5 mins]</a:t>
            </a:r>
          </a:p>
          <a:p>
            <a:r>
              <a:rPr lang="en-US" dirty="0"/>
              <a:t>scale better</a:t>
            </a:r>
          </a:p>
          <a:p>
            <a:r>
              <a:rPr lang="en-US" dirty="0"/>
              <a:t>run in lower latency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20447-6C7F-034F-BBBB-4D79533A89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0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20447-6C7F-034F-BBBB-4D79533A89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41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violate snapshot isolation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20447-6C7F-034F-BBBB-4D79533A89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49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E75E-595D-DC4D-9E5D-6CF3273CF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6E1E1B-975D-4440-8659-2B7316B12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B6C8A-90D4-394E-99AB-6404C58D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94E3-3A0E-074E-812B-C4FA18B58332}" type="datetime1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872B3-8084-6C41-A42A-5E5150600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AD3CD-583E-5947-B772-3DE7B408C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1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6679-9834-BF42-9E64-33457CB4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D2E166-F860-0446-9888-18C395A51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8F793-BBB5-2E45-AA21-75876A3EE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F3654-26B0-7B4C-9084-9210C24D1EA1}" type="datetime1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81EE0-132A-9D46-B46D-CB6A88CAA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CB3AC-FAA4-0B40-BC56-AE904330A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73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B23FB7-E4D8-C64E-BF2A-FFEFE3422A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F29F2-DF95-A346-9899-24E793697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48798-1D27-794E-B471-56D052215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CA34-A063-C04C-A3D9-6BFE82C0F322}" type="datetime1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18222-D047-2748-BB2B-5CDE45548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BCBCA-C7C0-0E45-93B8-A86D4CD61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29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2BE6-7822-3D45-A809-4236C2647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5809E-A2B7-7C43-8AAC-ED8BAD04A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E4DC9-0038-334F-84A5-BF36C190F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37569-0254-F34D-A0AD-7EFE33BC05C9}" type="datetime1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ECAE6-03E9-EB48-A099-0E944A54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80705-9809-E44D-B6AC-AD0C68A7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00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75C66-4598-B243-B98E-45F2D791E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8B84C-343D-5341-914F-26C4309A3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6BFB9-3754-3D46-91A1-5ACE16A3B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D230-B1C2-A145-92D8-F1FE3D35AD96}" type="datetime1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9EB73-BF58-DC45-A83C-D3F1E76DF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C4BD5-CA8D-D04B-8F1C-B257A601F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93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60FF6-6C42-5241-9D33-BF07DB79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5CAE9-B5EE-8D4A-8DFC-65AF55ED3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20932-A73F-224C-94A9-752318664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6DE5B-D7B0-E64A-954F-837E6FE08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7A7E-58DC-9A44-B66A-55247A6A4C38}" type="datetime1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059BA-373F-3046-B914-18103AEB7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CFC39-C62B-8346-8702-768DCCE27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39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12CC6-EC02-9841-B228-7DA2F5A6C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4C8F4-36A2-BA44-98AB-E7D384EB7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E6931-4931-5044-976A-2F3259EB3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B4CC14-FC22-D34B-9F9E-A2CFB3F56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FD4DF-54CC-7D43-A006-C837CEC387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2B1DEA-D041-3C4E-8CB5-EA1ABCBB1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A312F-9291-694E-9E43-07B702D1EDD8}" type="datetime1">
              <a:rPr lang="en-US" smtClean="0"/>
              <a:t>8/29/18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60D324-6845-B444-AB77-26E165FB9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31D7-288B-E749-9011-510208A5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2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F281-3D85-6C40-9876-B20A52CF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40DD20-868C-1E40-BB0C-CD559EC78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AB457-CE4D-2C47-9820-9E32AEBE7F32}" type="datetime1">
              <a:rPr lang="en-US" smtClean="0"/>
              <a:t>8/29/18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54EC8-E4E6-CF4B-B9DD-A34BF0F73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27739-D483-4F43-B985-121393A06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2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EF87B-39A6-0446-BEFC-6C11D1790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0CC-B734-E04F-9E30-338FA8A9D35D}" type="datetime1">
              <a:rPr lang="en-US" smtClean="0"/>
              <a:t>8/29/18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55619A-C28D-F743-B2A1-EC7E9F619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A5447-C86B-C24E-8C14-7A2B6CE8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14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3E8F-FE45-E34D-9526-135C0F830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9E4E8-C75A-5E4F-A2F6-C4C60A677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68F7A-E91B-D74F-9D7E-E11ACE253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CA56B-6E0D-FD41-B4DA-8949ADE91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AE81A-3AAD-C046-B8EA-6131D113FD1B}" type="datetime1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ABA1C-6227-234A-961F-43AACFA91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D532A-2B4D-504D-9A49-254D1913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5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31B68-16F0-0A4A-BB99-B25668C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2B9034-6029-9F49-9A3D-451252F59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07175-6604-A642-BDC7-88B779E5A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E7D62-EAAF-BF4C-AED1-FA86E2C93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3794-FF7D-C24A-A4B8-9B3C355BAE72}" type="datetime1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EA90D-C52C-CC47-8876-D2BC2225B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3205D-EF01-5144-91B0-9231B697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7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6961D7-B92D-C74D-AF38-939E47B8C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C3AE9-F775-3746-B816-1BE422473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BE1A2-FEB2-7F42-80CD-165AC3B0D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01614-C705-A548-AD01-E6DB4F5BF327}" type="datetime1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C8165-2C2A-AB46-91A3-3CCD3AC7B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73C8A-BA4B-3C45-A109-4B76CB9F8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D1463-7797-764D-8B3A-70AD053C9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05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7A8DA-A58F-5849-B78F-044B3E04ED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Taking Omid to the Clouds:</a:t>
            </a:r>
            <a:br>
              <a:rPr lang="en-US" dirty="0"/>
            </a:br>
            <a:r>
              <a:rPr lang="en-US" sz="4000" dirty="0"/>
              <a:t>Fast, Scalable Transactions for Real-Time Cloud Analytics</a:t>
            </a:r>
            <a:r>
              <a:rPr lang="en-US" sz="5400" dirty="0"/>
              <a:t>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EF1B66-D2BE-AE40-A86F-588B46A068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100" y="3972145"/>
            <a:ext cx="9829800" cy="1655762"/>
          </a:xfrm>
        </p:spPr>
        <p:txBody>
          <a:bodyPr/>
          <a:lstStyle/>
          <a:p>
            <a:r>
              <a:rPr lang="en-US" dirty="0"/>
              <a:t>O. </a:t>
            </a:r>
            <a:r>
              <a:rPr lang="en-US" dirty="0" err="1"/>
              <a:t>Shacham</a:t>
            </a:r>
            <a:r>
              <a:rPr lang="en-US" dirty="0"/>
              <a:t> • Y. Gottesman • A. Bergman • E. </a:t>
            </a:r>
            <a:r>
              <a:rPr lang="en-US" dirty="0" err="1"/>
              <a:t>Bortnikov</a:t>
            </a:r>
            <a:r>
              <a:rPr lang="en-US" dirty="0"/>
              <a:t> • E. Hillel • I. </a:t>
            </a:r>
            <a:r>
              <a:rPr lang="en-US" dirty="0" err="1"/>
              <a:t>Keidar</a:t>
            </a:r>
            <a:endParaRPr lang="en-US" dirty="0"/>
          </a:p>
          <a:p>
            <a:r>
              <a:rPr lang="en-US" dirty="0"/>
              <a:t>Yahoo 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B1A18-65D9-2B43-AAAB-8413718CC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7" y="5633879"/>
            <a:ext cx="2197792" cy="754208"/>
          </a:xfrm>
          <a:prstGeom prst="rect">
            <a:avLst/>
          </a:prstGeom>
        </p:spPr>
      </p:pic>
      <p:pic>
        <p:nvPicPr>
          <p:cNvPr id="5" name="Shape 87">
            <a:extLst>
              <a:ext uri="{FF2B5EF4-FFF2-40B4-BE49-F238E27FC236}">
                <a16:creationId xmlns:a16="http://schemas.microsoft.com/office/drawing/2014/main" id="{F3AA95B0-D91E-AA42-8C49-3B50F2407C23}"/>
              </a:ext>
            </a:extLst>
          </p:cNvPr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9823028" y="5503333"/>
            <a:ext cx="2106472" cy="10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73531-E2A1-E44D-BC65-8501D08AA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C3C309-AF1E-AA40-B1D2-11581DF27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456" y="5667599"/>
            <a:ext cx="1839558" cy="6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83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A001-CF10-D847-A838-5BDC3D820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Omid Low Latency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FC95C-DB0F-6D4D-9993-00080460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Distribute commit table writes	</a:t>
            </a:r>
          </a:p>
          <a:p>
            <a:pPr lvl="1"/>
            <a:r>
              <a:rPr lang="en-US" dirty="0"/>
              <a:t>Remove Omid bottleneck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Fast path transactions</a:t>
            </a:r>
          </a:p>
          <a:p>
            <a:pPr lvl="1"/>
            <a:r>
              <a:rPr lang="en-US" dirty="0"/>
              <a:t>New API for single key transactions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47BA0-5E57-1945-88AD-DAA3B333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03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26144-3E73-484B-B932-03E71F61A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Distribute Commit Table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23879-370F-B742-BDB2-3ACA4544E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11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5B70AA7-E226-AA40-BF20-6BFD7305A515}"/>
              </a:ext>
            </a:extLst>
          </p:cNvPr>
          <p:cNvSpPr/>
          <p:nvPr/>
        </p:nvSpPr>
        <p:spPr>
          <a:xfrm>
            <a:off x="7512835" y="2186585"/>
            <a:ext cx="1528422" cy="758401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/>
              <a:t>Transaction Manager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47157D-3F87-7744-9C23-EC26CD84E3AD}"/>
              </a:ext>
            </a:extLst>
          </p:cNvPr>
          <p:cNvSpPr/>
          <p:nvPr/>
        </p:nvSpPr>
        <p:spPr>
          <a:xfrm>
            <a:off x="3500594" y="2186585"/>
            <a:ext cx="763210" cy="758401"/>
          </a:xfrm>
          <a:prstGeom prst="roundRect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Client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D36B7E-C36E-494F-9986-DD23CDB4AFE6}"/>
              </a:ext>
            </a:extLst>
          </p:cNvPr>
          <p:cNvCxnSpPr>
            <a:cxnSpLocks/>
          </p:cNvCxnSpPr>
          <p:nvPr/>
        </p:nvCxnSpPr>
        <p:spPr>
          <a:xfrm>
            <a:off x="4883971" y="2403079"/>
            <a:ext cx="2628864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3CBD38-6E53-B44B-848D-9E1A174404E1}"/>
              </a:ext>
            </a:extLst>
          </p:cNvPr>
          <p:cNvSpPr txBox="1"/>
          <p:nvPr/>
        </p:nvSpPr>
        <p:spPr>
          <a:xfrm>
            <a:off x="5605265" y="2095302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Begin</a:t>
            </a:r>
          </a:p>
        </p:txBody>
      </p:sp>
      <p:sp>
        <p:nvSpPr>
          <p:cNvPr id="9" name="Flowchart: Magnetic Disk 57">
            <a:extLst>
              <a:ext uri="{FF2B5EF4-FFF2-40B4-BE49-F238E27FC236}">
                <a16:creationId xmlns:a16="http://schemas.microsoft.com/office/drawing/2014/main" id="{ADCDEA42-FB84-7E45-94DA-5F76D194DA12}"/>
              </a:ext>
            </a:extLst>
          </p:cNvPr>
          <p:cNvSpPr/>
          <p:nvPr/>
        </p:nvSpPr>
        <p:spPr bwMode="auto">
          <a:xfrm>
            <a:off x="2248344" y="4156242"/>
            <a:ext cx="1072333" cy="1167882"/>
          </a:xfrm>
          <a:prstGeom prst="flowChartMagneticDisk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Data store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Flowchart: Magnetic Disk 57">
            <a:extLst>
              <a:ext uri="{FF2B5EF4-FFF2-40B4-BE49-F238E27FC236}">
                <a16:creationId xmlns:a16="http://schemas.microsoft.com/office/drawing/2014/main" id="{B83B96C3-C206-B04D-83B5-C84B40E03FC7}"/>
              </a:ext>
            </a:extLst>
          </p:cNvPr>
          <p:cNvSpPr/>
          <p:nvPr/>
        </p:nvSpPr>
        <p:spPr bwMode="auto">
          <a:xfrm>
            <a:off x="3625425" y="4156242"/>
            <a:ext cx="1072333" cy="1170432"/>
          </a:xfrm>
          <a:prstGeom prst="flowChartMagneticDisk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Data store</a:t>
            </a:r>
          </a:p>
        </p:txBody>
      </p:sp>
      <p:sp>
        <p:nvSpPr>
          <p:cNvPr id="11" name="Flowchart: Magnetic Disk 57">
            <a:extLst>
              <a:ext uri="{FF2B5EF4-FFF2-40B4-BE49-F238E27FC236}">
                <a16:creationId xmlns:a16="http://schemas.microsoft.com/office/drawing/2014/main" id="{041E8084-8E16-E540-88D0-B3BAC51FB7EA}"/>
              </a:ext>
            </a:extLst>
          </p:cNvPr>
          <p:cNvSpPr/>
          <p:nvPr/>
        </p:nvSpPr>
        <p:spPr bwMode="auto">
          <a:xfrm>
            <a:off x="5002506" y="4162479"/>
            <a:ext cx="1072333" cy="1170432"/>
          </a:xfrm>
          <a:prstGeom prst="flowChartMagneticDisk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Data store</a:t>
            </a:r>
          </a:p>
        </p:txBody>
      </p:sp>
      <p:sp>
        <p:nvSpPr>
          <p:cNvPr id="12" name="Flowchart: Magnetic Disk 57">
            <a:extLst>
              <a:ext uri="{FF2B5EF4-FFF2-40B4-BE49-F238E27FC236}">
                <a16:creationId xmlns:a16="http://schemas.microsoft.com/office/drawing/2014/main" id="{9522FCC0-1CCC-8642-904A-55289E41D56A}"/>
              </a:ext>
            </a:extLst>
          </p:cNvPr>
          <p:cNvSpPr/>
          <p:nvPr/>
        </p:nvSpPr>
        <p:spPr bwMode="auto">
          <a:xfrm>
            <a:off x="7637666" y="4156242"/>
            <a:ext cx="1544434" cy="1170432"/>
          </a:xfrm>
          <a:prstGeom prst="flowChartMagneticDisk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Commit table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921FDF-28A3-D74C-A931-155C582A30D6}"/>
              </a:ext>
            </a:extLst>
          </p:cNvPr>
          <p:cNvCxnSpPr>
            <a:cxnSpLocks/>
          </p:cNvCxnSpPr>
          <p:nvPr/>
        </p:nvCxnSpPr>
        <p:spPr>
          <a:xfrm flipH="1">
            <a:off x="4883971" y="2727571"/>
            <a:ext cx="2628865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A1B929A-6F78-A440-8FA6-6511D433BFD1}"/>
              </a:ext>
            </a:extLst>
          </p:cNvPr>
          <p:cNvSpPr txBox="1"/>
          <p:nvPr/>
        </p:nvSpPr>
        <p:spPr>
          <a:xfrm>
            <a:off x="5269917" y="2724441"/>
            <a:ext cx="1818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Timestamp - </a:t>
            </a:r>
            <a:r>
              <a:rPr lang="en-US" sz="2000" dirty="0" err="1">
                <a:solidFill>
                  <a:schemeClr val="accent2"/>
                </a:solidFill>
              </a:rPr>
              <a:t>tsr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5AF3B5-9937-724A-9130-F0EEF649669E}"/>
              </a:ext>
            </a:extLst>
          </p:cNvPr>
          <p:cNvCxnSpPr>
            <a:cxnSpLocks/>
            <a:stCxn id="22" idx="2"/>
            <a:endCxn id="9" idx="1"/>
          </p:cNvCxnSpPr>
          <p:nvPr/>
        </p:nvCxnSpPr>
        <p:spPr>
          <a:xfrm flipH="1">
            <a:off x="2784511" y="2944986"/>
            <a:ext cx="1772342" cy="1211256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388288-9720-D644-A84E-4BB36B35E508}"/>
              </a:ext>
            </a:extLst>
          </p:cNvPr>
          <p:cNvSpPr txBox="1"/>
          <p:nvPr/>
        </p:nvSpPr>
        <p:spPr>
          <a:xfrm>
            <a:off x="3665632" y="3404033"/>
            <a:ext cx="1583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Put(k1,v1,</a:t>
            </a:r>
            <a:r>
              <a:rPr lang="en-US" sz="2000" dirty="0">
                <a:solidFill>
                  <a:schemeClr val="accent2"/>
                </a:solidFill>
              </a:rPr>
              <a:t>tsr</a:t>
            </a:r>
            <a:r>
              <a:rPr lang="en-US" sz="2000" dirty="0"/>
              <a:t>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84F6F1F-FC68-C249-AA14-AD380C85AF94}"/>
              </a:ext>
            </a:extLst>
          </p:cNvPr>
          <p:cNvSpPr/>
          <p:nvPr/>
        </p:nvSpPr>
        <p:spPr>
          <a:xfrm>
            <a:off x="4263803" y="2186585"/>
            <a:ext cx="586100" cy="758401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/>
              <a:t>API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6BAB0C-02F8-DC47-813D-2EBF472E2B7F}"/>
              </a:ext>
            </a:extLst>
          </p:cNvPr>
          <p:cNvSpPr/>
          <p:nvPr/>
        </p:nvSpPr>
        <p:spPr>
          <a:xfrm>
            <a:off x="7472157" y="4461076"/>
            <a:ext cx="574754" cy="247247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tsr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97B12-1260-4243-A985-F65A8E623484}"/>
              </a:ext>
            </a:extLst>
          </p:cNvPr>
          <p:cNvSpPr/>
          <p:nvPr/>
        </p:nvSpPr>
        <p:spPr>
          <a:xfrm>
            <a:off x="8046912" y="4461076"/>
            <a:ext cx="1254907" cy="247247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tsc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47BBBE-2D78-514A-B7E4-3E1C0843A310}"/>
              </a:ext>
            </a:extLst>
          </p:cNvPr>
          <p:cNvSpPr txBox="1"/>
          <p:nvPr/>
        </p:nvSpPr>
        <p:spPr>
          <a:xfrm>
            <a:off x="5342403" y="2105343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Commit(k1,k2…)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0E0CFD-2970-F24C-AF44-A79031EFB7EE}"/>
              </a:ext>
            </a:extLst>
          </p:cNvPr>
          <p:cNvSpPr txBox="1"/>
          <p:nvPr/>
        </p:nvSpPr>
        <p:spPr>
          <a:xfrm>
            <a:off x="4337961" y="1844577"/>
            <a:ext cx="546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</a:rPr>
              <a:t>tsr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39" name="Cloud Callout 38">
            <a:extLst>
              <a:ext uri="{FF2B5EF4-FFF2-40B4-BE49-F238E27FC236}">
                <a16:creationId xmlns:a16="http://schemas.microsoft.com/office/drawing/2014/main" id="{FC007ABD-BB72-3744-B8B4-F024D377D688}"/>
              </a:ext>
            </a:extLst>
          </p:cNvPr>
          <p:cNvSpPr/>
          <p:nvPr/>
        </p:nvSpPr>
        <p:spPr>
          <a:xfrm>
            <a:off x="9301819" y="598740"/>
            <a:ext cx="2380986" cy="1448144"/>
          </a:xfrm>
          <a:prstGeom prst="cloudCallout">
            <a:avLst>
              <a:gd name="adj1" fmla="val -67822"/>
              <a:gd name="adj2" fmla="val 6027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/>
              <a:t>Conflict Detection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2EBEF3-1589-C34D-BE03-A5FE822634ED}"/>
              </a:ext>
            </a:extLst>
          </p:cNvPr>
          <p:cNvSpPr txBox="1"/>
          <p:nvPr/>
        </p:nvSpPr>
        <p:spPr>
          <a:xfrm>
            <a:off x="5248804" y="2718892"/>
            <a:ext cx="1887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Timestamp – </a:t>
            </a:r>
            <a:r>
              <a:rPr lang="en-US" sz="2000" dirty="0" err="1">
                <a:solidFill>
                  <a:schemeClr val="accent2"/>
                </a:solidFill>
              </a:rPr>
              <a:t>tsc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F76C891-E710-5B40-985A-504184A210C7}"/>
              </a:ext>
            </a:extLst>
          </p:cNvPr>
          <p:cNvSpPr/>
          <p:nvPr/>
        </p:nvSpPr>
        <p:spPr>
          <a:xfrm>
            <a:off x="2234916" y="4914644"/>
            <a:ext cx="364737" cy="18475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K1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DFE359-59C4-9144-9606-8DADC2DB4FD2}"/>
              </a:ext>
            </a:extLst>
          </p:cNvPr>
          <p:cNvSpPr/>
          <p:nvPr/>
        </p:nvSpPr>
        <p:spPr>
          <a:xfrm>
            <a:off x="2934396" y="4914643"/>
            <a:ext cx="360714" cy="18475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tsr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5A4E25E-9100-F04D-8717-2F5308E0A32E}"/>
              </a:ext>
            </a:extLst>
          </p:cNvPr>
          <p:cNvSpPr/>
          <p:nvPr/>
        </p:nvSpPr>
        <p:spPr>
          <a:xfrm>
            <a:off x="2569659" y="4914643"/>
            <a:ext cx="364737" cy="18475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C03CDD-4B13-4F4F-8880-EDD1F4EBCF5C}"/>
              </a:ext>
            </a:extLst>
          </p:cNvPr>
          <p:cNvCxnSpPr>
            <a:cxnSpLocks/>
            <a:stCxn id="22" idx="2"/>
            <a:endCxn id="23" idx="1"/>
          </p:cNvCxnSpPr>
          <p:nvPr/>
        </p:nvCxnSpPr>
        <p:spPr>
          <a:xfrm>
            <a:off x="4556853" y="2944986"/>
            <a:ext cx="2915304" cy="163971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F9D5EF-0546-BE4A-AC86-7394076F241B}"/>
              </a:ext>
            </a:extLst>
          </p:cNvPr>
          <p:cNvSpPr txBox="1"/>
          <p:nvPr/>
        </p:nvSpPr>
        <p:spPr>
          <a:xfrm>
            <a:off x="691763" y="5681027"/>
            <a:ext cx="6048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Not so trivial!</a:t>
            </a:r>
          </a:p>
        </p:txBody>
      </p:sp>
    </p:spTree>
    <p:extLst>
      <p:ext uri="{BB962C8B-B14F-4D97-AF65-F5344CB8AC3E}">
        <p14:creationId xmlns:p14="http://schemas.microsoft.com/office/powerpoint/2010/main" val="23032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4" grpId="0"/>
      <p:bldP spid="14" grpId="1"/>
      <p:bldP spid="21" grpId="0"/>
      <p:bldP spid="21" grpId="1"/>
      <p:bldP spid="23" grpId="0" animBg="1"/>
      <p:bldP spid="24" grpId="0" animBg="1"/>
      <p:bldP spid="37" grpId="0"/>
      <p:bldP spid="38" grpId="0"/>
      <p:bldP spid="39" grpId="0" animBg="1"/>
      <p:bldP spid="39" grpId="1" animBg="1"/>
      <p:bldP spid="43" grpId="0"/>
      <p:bldP spid="44" grpId="0" animBg="1"/>
      <p:bldP spid="45" grpId="0" animBg="1"/>
      <p:bldP spid="46" grpId="0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26144-3E73-484B-B932-03E71F61A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SI Violation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23879-370F-B742-BDB2-3ACA4544E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12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5B70AA7-E226-AA40-BF20-6BFD7305A515}"/>
              </a:ext>
            </a:extLst>
          </p:cNvPr>
          <p:cNvSpPr/>
          <p:nvPr/>
        </p:nvSpPr>
        <p:spPr>
          <a:xfrm>
            <a:off x="7512834" y="2186585"/>
            <a:ext cx="1528423" cy="758401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/>
              <a:t>Transaction Manager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47157D-3F87-7744-9C23-EC26CD84E3AD}"/>
              </a:ext>
            </a:extLst>
          </p:cNvPr>
          <p:cNvSpPr/>
          <p:nvPr/>
        </p:nvSpPr>
        <p:spPr>
          <a:xfrm>
            <a:off x="3397626" y="2186585"/>
            <a:ext cx="866178" cy="758401"/>
          </a:xfrm>
          <a:prstGeom prst="roundRect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Client 1</a:t>
            </a:r>
          </a:p>
        </p:txBody>
      </p:sp>
      <p:sp>
        <p:nvSpPr>
          <p:cNvPr id="9" name="Flowchart: Magnetic Disk 57">
            <a:extLst>
              <a:ext uri="{FF2B5EF4-FFF2-40B4-BE49-F238E27FC236}">
                <a16:creationId xmlns:a16="http://schemas.microsoft.com/office/drawing/2014/main" id="{ADCDEA42-FB84-7E45-94DA-5F76D194DA12}"/>
              </a:ext>
            </a:extLst>
          </p:cNvPr>
          <p:cNvSpPr/>
          <p:nvPr/>
        </p:nvSpPr>
        <p:spPr bwMode="auto">
          <a:xfrm>
            <a:off x="2248344" y="4156242"/>
            <a:ext cx="1072333" cy="1167882"/>
          </a:xfrm>
          <a:prstGeom prst="flowChartMagneticDisk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Data store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Flowchart: Magnetic Disk 57">
            <a:extLst>
              <a:ext uri="{FF2B5EF4-FFF2-40B4-BE49-F238E27FC236}">
                <a16:creationId xmlns:a16="http://schemas.microsoft.com/office/drawing/2014/main" id="{B83B96C3-C206-B04D-83B5-C84B40E03FC7}"/>
              </a:ext>
            </a:extLst>
          </p:cNvPr>
          <p:cNvSpPr/>
          <p:nvPr/>
        </p:nvSpPr>
        <p:spPr bwMode="auto">
          <a:xfrm>
            <a:off x="3625425" y="4156242"/>
            <a:ext cx="1072333" cy="1170432"/>
          </a:xfrm>
          <a:prstGeom prst="flowChartMagneticDisk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Data store</a:t>
            </a:r>
          </a:p>
        </p:txBody>
      </p:sp>
      <p:sp>
        <p:nvSpPr>
          <p:cNvPr id="11" name="Flowchart: Magnetic Disk 57">
            <a:extLst>
              <a:ext uri="{FF2B5EF4-FFF2-40B4-BE49-F238E27FC236}">
                <a16:creationId xmlns:a16="http://schemas.microsoft.com/office/drawing/2014/main" id="{041E8084-8E16-E540-88D0-B3BAC51FB7EA}"/>
              </a:ext>
            </a:extLst>
          </p:cNvPr>
          <p:cNvSpPr/>
          <p:nvPr/>
        </p:nvSpPr>
        <p:spPr bwMode="auto">
          <a:xfrm>
            <a:off x="5002506" y="4162479"/>
            <a:ext cx="1072333" cy="1170432"/>
          </a:xfrm>
          <a:prstGeom prst="flowChartMagneticDisk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Data store</a:t>
            </a:r>
          </a:p>
        </p:txBody>
      </p:sp>
      <p:sp>
        <p:nvSpPr>
          <p:cNvPr id="12" name="Flowchart: Magnetic Disk 57">
            <a:extLst>
              <a:ext uri="{FF2B5EF4-FFF2-40B4-BE49-F238E27FC236}">
                <a16:creationId xmlns:a16="http://schemas.microsoft.com/office/drawing/2014/main" id="{9522FCC0-1CCC-8642-904A-55289E41D56A}"/>
              </a:ext>
            </a:extLst>
          </p:cNvPr>
          <p:cNvSpPr/>
          <p:nvPr/>
        </p:nvSpPr>
        <p:spPr bwMode="auto">
          <a:xfrm>
            <a:off x="7637667" y="4156242"/>
            <a:ext cx="1556996" cy="1170432"/>
          </a:xfrm>
          <a:prstGeom prst="flowChartMagneticDisk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Commit table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84F6F1F-FC68-C249-AA14-AD380C85AF94}"/>
              </a:ext>
            </a:extLst>
          </p:cNvPr>
          <p:cNvSpPr/>
          <p:nvPr/>
        </p:nvSpPr>
        <p:spPr>
          <a:xfrm>
            <a:off x="4263803" y="2186585"/>
            <a:ext cx="613116" cy="758401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/>
              <a:t>API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6BAB0C-02F8-DC47-813D-2EBF472E2B7F}"/>
              </a:ext>
            </a:extLst>
          </p:cNvPr>
          <p:cNvSpPr/>
          <p:nvPr/>
        </p:nvSpPr>
        <p:spPr>
          <a:xfrm>
            <a:off x="7512834" y="4457700"/>
            <a:ext cx="680283" cy="281835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tsr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97B12-1260-4243-A985-F65A8E623484}"/>
              </a:ext>
            </a:extLst>
          </p:cNvPr>
          <p:cNvSpPr/>
          <p:nvPr/>
        </p:nvSpPr>
        <p:spPr>
          <a:xfrm>
            <a:off x="8193117" y="4457700"/>
            <a:ext cx="1103283" cy="281835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tsc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67A43F-9115-BF4F-8627-F1E132267A97}"/>
              </a:ext>
            </a:extLst>
          </p:cNvPr>
          <p:cNvCxnSpPr>
            <a:cxnSpLocks/>
            <a:stCxn id="22" idx="2"/>
            <a:endCxn id="23" idx="1"/>
          </p:cNvCxnSpPr>
          <p:nvPr/>
        </p:nvCxnSpPr>
        <p:spPr>
          <a:xfrm>
            <a:off x="4570361" y="2944986"/>
            <a:ext cx="2942473" cy="1653632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EAA542B-3B86-D948-8D5D-C84BE6FC6722}"/>
              </a:ext>
            </a:extLst>
          </p:cNvPr>
          <p:cNvSpPr/>
          <p:nvPr/>
        </p:nvSpPr>
        <p:spPr>
          <a:xfrm>
            <a:off x="2234916" y="4914644"/>
            <a:ext cx="364737" cy="18475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K1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3B156E-08F8-F64F-80EB-20B7BFF9759B}"/>
              </a:ext>
            </a:extLst>
          </p:cNvPr>
          <p:cNvSpPr/>
          <p:nvPr/>
        </p:nvSpPr>
        <p:spPr>
          <a:xfrm>
            <a:off x="2934396" y="4914643"/>
            <a:ext cx="360714" cy="18475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tsr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FEFBF2-6B4A-8341-A7C6-3184C2A3EC3D}"/>
              </a:ext>
            </a:extLst>
          </p:cNvPr>
          <p:cNvSpPr/>
          <p:nvPr/>
        </p:nvSpPr>
        <p:spPr>
          <a:xfrm>
            <a:off x="2569659" y="4914643"/>
            <a:ext cx="364737" cy="18475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44940B-C899-6E4A-9C26-773317FB8784}"/>
              </a:ext>
            </a:extLst>
          </p:cNvPr>
          <p:cNvSpPr/>
          <p:nvPr/>
        </p:nvSpPr>
        <p:spPr>
          <a:xfrm>
            <a:off x="3641992" y="4914643"/>
            <a:ext cx="364737" cy="18475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K2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BC26FE-E66F-FD49-A746-3064B184223E}"/>
              </a:ext>
            </a:extLst>
          </p:cNvPr>
          <p:cNvSpPr/>
          <p:nvPr/>
        </p:nvSpPr>
        <p:spPr>
          <a:xfrm>
            <a:off x="4341472" y="4914642"/>
            <a:ext cx="360714" cy="18475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tsr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8E9A5F-3345-5D4E-B543-363BA150F568}"/>
              </a:ext>
            </a:extLst>
          </p:cNvPr>
          <p:cNvSpPr/>
          <p:nvPr/>
        </p:nvSpPr>
        <p:spPr>
          <a:xfrm>
            <a:off x="3976735" y="4914642"/>
            <a:ext cx="364737" cy="18475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V2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7591B3A-E0B6-0443-A552-DC15EFC59C9D}"/>
              </a:ext>
            </a:extLst>
          </p:cNvPr>
          <p:cNvSpPr/>
          <p:nvPr/>
        </p:nvSpPr>
        <p:spPr>
          <a:xfrm>
            <a:off x="786193" y="2186585"/>
            <a:ext cx="889297" cy="758401"/>
          </a:xfrm>
          <a:prstGeom prst="roundRect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Client 2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2A32156-FD92-604C-8ABE-224C265D3618}"/>
              </a:ext>
            </a:extLst>
          </p:cNvPr>
          <p:cNvSpPr/>
          <p:nvPr/>
        </p:nvSpPr>
        <p:spPr>
          <a:xfrm>
            <a:off x="1675489" y="2186585"/>
            <a:ext cx="586100" cy="758401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/>
              <a:t>API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DB2DA5-97BB-894E-B99D-33AEAA46033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 flipH="1">
            <a:off x="2784511" y="2944986"/>
            <a:ext cx="1046204" cy="1211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90D9D4-956A-F845-8C9E-69FB02031091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>
            <a:off x="3830715" y="2944986"/>
            <a:ext cx="330877" cy="1211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ABC4ADC-6B3A-F54B-AAE6-8B0EF35974E0}"/>
              </a:ext>
            </a:extLst>
          </p:cNvPr>
          <p:cNvSpPr txBox="1"/>
          <p:nvPr/>
        </p:nvSpPr>
        <p:spPr>
          <a:xfrm>
            <a:off x="3421700" y="3180984"/>
            <a:ext cx="72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Put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198752-F74B-EB43-B129-F813DA20058F}"/>
              </a:ext>
            </a:extLst>
          </p:cNvPr>
          <p:cNvCxnSpPr>
            <a:cxnSpLocks/>
            <a:stCxn id="35" idx="2"/>
            <a:endCxn id="9" idx="1"/>
          </p:cNvCxnSpPr>
          <p:nvPr/>
        </p:nvCxnSpPr>
        <p:spPr>
          <a:xfrm>
            <a:off x="1230842" y="2944986"/>
            <a:ext cx="1553669" cy="1211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302A593-E783-CA4F-838E-A2727DAB953E}"/>
              </a:ext>
            </a:extLst>
          </p:cNvPr>
          <p:cNvCxnSpPr>
            <a:cxnSpLocks/>
            <a:stCxn id="35" idx="2"/>
            <a:endCxn id="10" idx="1"/>
          </p:cNvCxnSpPr>
          <p:nvPr/>
        </p:nvCxnSpPr>
        <p:spPr>
          <a:xfrm>
            <a:off x="1230842" y="2944986"/>
            <a:ext cx="2930750" cy="1211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46DBCEE-1480-DC46-A7B0-32D1BB1CE7C4}"/>
              </a:ext>
            </a:extLst>
          </p:cNvPr>
          <p:cNvSpPr txBox="1"/>
          <p:nvPr/>
        </p:nvSpPr>
        <p:spPr>
          <a:xfrm>
            <a:off x="1095588" y="3347859"/>
            <a:ext cx="1021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Get(k1)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0FF498-6BFA-974B-B354-687BA1C46F05}"/>
              </a:ext>
            </a:extLst>
          </p:cNvPr>
          <p:cNvCxnSpPr>
            <a:cxnSpLocks/>
          </p:cNvCxnSpPr>
          <p:nvPr/>
        </p:nvCxnSpPr>
        <p:spPr>
          <a:xfrm flipV="1">
            <a:off x="4911047" y="2403079"/>
            <a:ext cx="2601788" cy="1074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87E325E-48D1-184D-95FF-68351C576067}"/>
              </a:ext>
            </a:extLst>
          </p:cNvPr>
          <p:cNvSpPr txBox="1"/>
          <p:nvPr/>
        </p:nvSpPr>
        <p:spPr>
          <a:xfrm>
            <a:off x="5605265" y="2095302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Begin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50D34D-8D37-CA4D-94B2-111E0CC24EC3}"/>
              </a:ext>
            </a:extLst>
          </p:cNvPr>
          <p:cNvCxnSpPr>
            <a:cxnSpLocks/>
          </p:cNvCxnSpPr>
          <p:nvPr/>
        </p:nvCxnSpPr>
        <p:spPr>
          <a:xfrm flipH="1">
            <a:off x="4880225" y="2727571"/>
            <a:ext cx="2632611" cy="5355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E1947DB-3CCF-FF45-A6EA-D8261DC67E4D}"/>
              </a:ext>
            </a:extLst>
          </p:cNvPr>
          <p:cNvSpPr txBox="1"/>
          <p:nvPr/>
        </p:nvSpPr>
        <p:spPr>
          <a:xfrm>
            <a:off x="5269917" y="2724441"/>
            <a:ext cx="1818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Timestamp - </a:t>
            </a:r>
            <a:r>
              <a:rPr lang="en-US" sz="2000" dirty="0" err="1">
                <a:solidFill>
                  <a:schemeClr val="accent2"/>
                </a:solidFill>
              </a:rPr>
              <a:t>tsr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D10913-1516-464F-A872-0C577E613484}"/>
              </a:ext>
            </a:extLst>
          </p:cNvPr>
          <p:cNvSpPr txBox="1"/>
          <p:nvPr/>
        </p:nvSpPr>
        <p:spPr>
          <a:xfrm>
            <a:off x="5342403" y="2105343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Commit(k1,k2…)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33F796-93FC-0C43-AE75-1F5D1B7CB3D6}"/>
              </a:ext>
            </a:extLst>
          </p:cNvPr>
          <p:cNvSpPr txBox="1"/>
          <p:nvPr/>
        </p:nvSpPr>
        <p:spPr>
          <a:xfrm>
            <a:off x="4337961" y="1844577"/>
            <a:ext cx="546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tsr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694E8A-0CE7-1B4F-A35F-E2BD452A9075}"/>
              </a:ext>
            </a:extLst>
          </p:cNvPr>
          <p:cNvSpPr txBox="1"/>
          <p:nvPr/>
        </p:nvSpPr>
        <p:spPr>
          <a:xfrm>
            <a:off x="5248804" y="2718892"/>
            <a:ext cx="1887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Timestamp – </a:t>
            </a:r>
            <a:r>
              <a:rPr lang="en-US" sz="2000" dirty="0" err="1">
                <a:solidFill>
                  <a:schemeClr val="accent2"/>
                </a:solidFill>
              </a:rPr>
              <a:t>tsc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74BA65-B76B-674C-855F-117F9D512058}"/>
              </a:ext>
            </a:extLst>
          </p:cNvPr>
          <p:cNvSpPr txBox="1"/>
          <p:nvPr/>
        </p:nvSpPr>
        <p:spPr>
          <a:xfrm>
            <a:off x="2062027" y="3088659"/>
            <a:ext cx="1021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Get(k2)</a:t>
            </a:r>
          </a:p>
        </p:txBody>
      </p:sp>
      <p:sp>
        <p:nvSpPr>
          <p:cNvPr id="3" name="L-Shape 2">
            <a:extLst>
              <a:ext uri="{FF2B5EF4-FFF2-40B4-BE49-F238E27FC236}">
                <a16:creationId xmlns:a16="http://schemas.microsoft.com/office/drawing/2014/main" id="{078B5ADF-08F1-2045-89D1-D605EC9EA008}"/>
              </a:ext>
            </a:extLst>
          </p:cNvPr>
          <p:cNvSpPr/>
          <p:nvPr/>
        </p:nvSpPr>
        <p:spPr>
          <a:xfrm rot="18818639">
            <a:off x="2444243" y="3456309"/>
            <a:ext cx="270485" cy="88959"/>
          </a:xfrm>
          <a:prstGeom prst="corne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A71AF25-671D-3F4A-96B7-724FDBCBE67F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309020" y="2944986"/>
            <a:ext cx="6203814" cy="165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ross 18">
            <a:extLst>
              <a:ext uri="{FF2B5EF4-FFF2-40B4-BE49-F238E27FC236}">
                <a16:creationId xmlns:a16="http://schemas.microsoft.com/office/drawing/2014/main" id="{E1A82D31-FE9D-4540-A0D2-05C3112E3B33}"/>
              </a:ext>
            </a:extLst>
          </p:cNvPr>
          <p:cNvSpPr/>
          <p:nvPr/>
        </p:nvSpPr>
        <p:spPr>
          <a:xfrm rot="2510423">
            <a:off x="1460176" y="3558931"/>
            <a:ext cx="356839" cy="368458"/>
          </a:xfrm>
          <a:prstGeom prst="plus">
            <a:avLst>
              <a:gd name="adj" fmla="val 4601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2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/>
      <p:bldP spid="37" grpId="1"/>
      <p:bldP spid="41" grpId="0"/>
      <p:bldP spid="39" grpId="0"/>
      <p:bldP spid="39" grpId="1"/>
      <p:bldP spid="44" grpId="0"/>
      <p:bldP spid="44" grpId="1"/>
      <p:bldP spid="46" grpId="0"/>
      <p:bldP spid="47" grpId="0"/>
      <p:bldP spid="48" grpId="0"/>
      <p:bldP spid="49" grpId="0"/>
      <p:bldP spid="3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26144-3E73-484B-B932-03E71F61A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SI Violation Solution - Invalidation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23879-370F-B742-BDB2-3ACA4544E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13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5B70AA7-E226-AA40-BF20-6BFD7305A515}"/>
              </a:ext>
            </a:extLst>
          </p:cNvPr>
          <p:cNvSpPr/>
          <p:nvPr/>
        </p:nvSpPr>
        <p:spPr>
          <a:xfrm>
            <a:off x="7512834" y="2186585"/>
            <a:ext cx="1471743" cy="758401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/>
              <a:t>Transaction Manager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47157D-3F87-7744-9C23-EC26CD84E3AD}"/>
              </a:ext>
            </a:extLst>
          </p:cNvPr>
          <p:cNvSpPr/>
          <p:nvPr/>
        </p:nvSpPr>
        <p:spPr>
          <a:xfrm>
            <a:off x="3345662" y="2186585"/>
            <a:ext cx="918142" cy="758401"/>
          </a:xfrm>
          <a:prstGeom prst="roundRect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Client 1</a:t>
            </a:r>
          </a:p>
        </p:txBody>
      </p:sp>
      <p:sp>
        <p:nvSpPr>
          <p:cNvPr id="9" name="Flowchart: Magnetic Disk 57">
            <a:extLst>
              <a:ext uri="{FF2B5EF4-FFF2-40B4-BE49-F238E27FC236}">
                <a16:creationId xmlns:a16="http://schemas.microsoft.com/office/drawing/2014/main" id="{ADCDEA42-FB84-7E45-94DA-5F76D194DA12}"/>
              </a:ext>
            </a:extLst>
          </p:cNvPr>
          <p:cNvSpPr/>
          <p:nvPr/>
        </p:nvSpPr>
        <p:spPr bwMode="auto">
          <a:xfrm>
            <a:off x="2248344" y="4156242"/>
            <a:ext cx="1072333" cy="1167882"/>
          </a:xfrm>
          <a:prstGeom prst="flowChartMagneticDisk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Data store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Flowchart: Magnetic Disk 57">
            <a:extLst>
              <a:ext uri="{FF2B5EF4-FFF2-40B4-BE49-F238E27FC236}">
                <a16:creationId xmlns:a16="http://schemas.microsoft.com/office/drawing/2014/main" id="{B83B96C3-C206-B04D-83B5-C84B40E03FC7}"/>
              </a:ext>
            </a:extLst>
          </p:cNvPr>
          <p:cNvSpPr/>
          <p:nvPr/>
        </p:nvSpPr>
        <p:spPr bwMode="auto">
          <a:xfrm>
            <a:off x="3625425" y="4156242"/>
            <a:ext cx="1072333" cy="1170432"/>
          </a:xfrm>
          <a:prstGeom prst="flowChartMagneticDisk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Data store</a:t>
            </a:r>
          </a:p>
        </p:txBody>
      </p:sp>
      <p:sp>
        <p:nvSpPr>
          <p:cNvPr id="11" name="Flowchart: Magnetic Disk 57">
            <a:extLst>
              <a:ext uri="{FF2B5EF4-FFF2-40B4-BE49-F238E27FC236}">
                <a16:creationId xmlns:a16="http://schemas.microsoft.com/office/drawing/2014/main" id="{041E8084-8E16-E540-88D0-B3BAC51FB7EA}"/>
              </a:ext>
            </a:extLst>
          </p:cNvPr>
          <p:cNvSpPr/>
          <p:nvPr/>
        </p:nvSpPr>
        <p:spPr bwMode="auto">
          <a:xfrm>
            <a:off x="5002506" y="4162479"/>
            <a:ext cx="1072333" cy="1170432"/>
          </a:xfrm>
          <a:prstGeom prst="flowChartMagneticDisk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Data store</a:t>
            </a:r>
          </a:p>
        </p:txBody>
      </p:sp>
      <p:sp>
        <p:nvSpPr>
          <p:cNvPr id="12" name="Flowchart: Magnetic Disk 57">
            <a:extLst>
              <a:ext uri="{FF2B5EF4-FFF2-40B4-BE49-F238E27FC236}">
                <a16:creationId xmlns:a16="http://schemas.microsoft.com/office/drawing/2014/main" id="{9522FCC0-1CCC-8642-904A-55289E41D56A}"/>
              </a:ext>
            </a:extLst>
          </p:cNvPr>
          <p:cNvSpPr/>
          <p:nvPr/>
        </p:nvSpPr>
        <p:spPr bwMode="auto">
          <a:xfrm>
            <a:off x="7637666" y="4156242"/>
            <a:ext cx="1577135" cy="1170432"/>
          </a:xfrm>
          <a:prstGeom prst="flowChartMagneticDisk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Commit table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84F6F1F-FC68-C249-AA14-AD380C85AF94}"/>
              </a:ext>
            </a:extLst>
          </p:cNvPr>
          <p:cNvSpPr/>
          <p:nvPr/>
        </p:nvSpPr>
        <p:spPr>
          <a:xfrm>
            <a:off x="4263803" y="2186585"/>
            <a:ext cx="597080" cy="758401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/>
              <a:t>API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6BAB0C-02F8-DC47-813D-2EBF472E2B7F}"/>
              </a:ext>
            </a:extLst>
          </p:cNvPr>
          <p:cNvSpPr/>
          <p:nvPr/>
        </p:nvSpPr>
        <p:spPr>
          <a:xfrm>
            <a:off x="7637668" y="4453180"/>
            <a:ext cx="379044" cy="274074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tsr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97B12-1260-4243-A985-F65A8E623484}"/>
              </a:ext>
            </a:extLst>
          </p:cNvPr>
          <p:cNvSpPr/>
          <p:nvPr/>
        </p:nvSpPr>
        <p:spPr>
          <a:xfrm>
            <a:off x="8016712" y="4453178"/>
            <a:ext cx="1198090" cy="27407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INVALID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67A43F-9115-BF4F-8627-F1E132267A97}"/>
              </a:ext>
            </a:extLst>
          </p:cNvPr>
          <p:cNvCxnSpPr>
            <a:cxnSpLocks/>
            <a:stCxn id="22" idx="2"/>
            <a:endCxn id="23" idx="1"/>
          </p:cNvCxnSpPr>
          <p:nvPr/>
        </p:nvCxnSpPr>
        <p:spPr>
          <a:xfrm>
            <a:off x="4562343" y="2944986"/>
            <a:ext cx="3075325" cy="1645231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EAA542B-3B86-D948-8D5D-C84BE6FC6722}"/>
              </a:ext>
            </a:extLst>
          </p:cNvPr>
          <p:cNvSpPr/>
          <p:nvPr/>
        </p:nvSpPr>
        <p:spPr>
          <a:xfrm>
            <a:off x="2234916" y="4914644"/>
            <a:ext cx="364737" cy="18475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K1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3B156E-08F8-F64F-80EB-20B7BFF9759B}"/>
              </a:ext>
            </a:extLst>
          </p:cNvPr>
          <p:cNvSpPr/>
          <p:nvPr/>
        </p:nvSpPr>
        <p:spPr>
          <a:xfrm>
            <a:off x="2934396" y="4914643"/>
            <a:ext cx="360714" cy="18475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tsr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FEFBF2-6B4A-8341-A7C6-3184C2A3EC3D}"/>
              </a:ext>
            </a:extLst>
          </p:cNvPr>
          <p:cNvSpPr/>
          <p:nvPr/>
        </p:nvSpPr>
        <p:spPr>
          <a:xfrm>
            <a:off x="2569659" y="4914643"/>
            <a:ext cx="364737" cy="18475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44940B-C899-6E4A-9C26-773317FB8784}"/>
              </a:ext>
            </a:extLst>
          </p:cNvPr>
          <p:cNvSpPr/>
          <p:nvPr/>
        </p:nvSpPr>
        <p:spPr>
          <a:xfrm>
            <a:off x="3641992" y="4914643"/>
            <a:ext cx="364737" cy="18475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K2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BC26FE-E66F-FD49-A746-3064B184223E}"/>
              </a:ext>
            </a:extLst>
          </p:cNvPr>
          <p:cNvSpPr/>
          <p:nvPr/>
        </p:nvSpPr>
        <p:spPr>
          <a:xfrm>
            <a:off x="4341472" y="4914642"/>
            <a:ext cx="360714" cy="18475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tsr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8E9A5F-3345-5D4E-B543-363BA150F568}"/>
              </a:ext>
            </a:extLst>
          </p:cNvPr>
          <p:cNvSpPr/>
          <p:nvPr/>
        </p:nvSpPr>
        <p:spPr>
          <a:xfrm>
            <a:off x="3976735" y="4914642"/>
            <a:ext cx="364737" cy="18475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V2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7591B3A-E0B6-0443-A552-DC15EFC59C9D}"/>
              </a:ext>
            </a:extLst>
          </p:cNvPr>
          <p:cNvSpPr/>
          <p:nvPr/>
        </p:nvSpPr>
        <p:spPr>
          <a:xfrm>
            <a:off x="838200" y="2186585"/>
            <a:ext cx="837290" cy="758401"/>
          </a:xfrm>
          <a:prstGeom prst="roundRect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Client 2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2A32156-FD92-604C-8ABE-224C265D3618}"/>
              </a:ext>
            </a:extLst>
          </p:cNvPr>
          <p:cNvSpPr/>
          <p:nvPr/>
        </p:nvSpPr>
        <p:spPr>
          <a:xfrm>
            <a:off x="1675489" y="2186585"/>
            <a:ext cx="586100" cy="758401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/>
              <a:t>API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198752-F74B-EB43-B129-F813DA20058F}"/>
              </a:ext>
            </a:extLst>
          </p:cNvPr>
          <p:cNvCxnSpPr>
            <a:cxnSpLocks/>
            <a:stCxn id="35" idx="2"/>
            <a:endCxn id="9" idx="1"/>
          </p:cNvCxnSpPr>
          <p:nvPr/>
        </p:nvCxnSpPr>
        <p:spPr>
          <a:xfrm>
            <a:off x="1256845" y="2944986"/>
            <a:ext cx="1527666" cy="1211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46DBCEE-1480-DC46-A7B0-32D1BB1CE7C4}"/>
              </a:ext>
            </a:extLst>
          </p:cNvPr>
          <p:cNvSpPr txBox="1"/>
          <p:nvPr/>
        </p:nvSpPr>
        <p:spPr>
          <a:xfrm>
            <a:off x="1089062" y="3347859"/>
            <a:ext cx="1028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Get(k1)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0FF498-6BFA-974B-B354-687BA1C46F05}"/>
              </a:ext>
            </a:extLst>
          </p:cNvPr>
          <p:cNvCxnSpPr>
            <a:cxnSpLocks/>
          </p:cNvCxnSpPr>
          <p:nvPr/>
        </p:nvCxnSpPr>
        <p:spPr>
          <a:xfrm>
            <a:off x="4860883" y="2403079"/>
            <a:ext cx="2651952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50D34D-8D37-CA4D-94B2-111E0CC24EC3}"/>
              </a:ext>
            </a:extLst>
          </p:cNvPr>
          <p:cNvCxnSpPr>
            <a:cxnSpLocks/>
          </p:cNvCxnSpPr>
          <p:nvPr/>
        </p:nvCxnSpPr>
        <p:spPr>
          <a:xfrm flipH="1">
            <a:off x="4860883" y="2727571"/>
            <a:ext cx="2651953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E1947DB-3CCF-FF45-A6EA-D8261DC67E4D}"/>
              </a:ext>
            </a:extLst>
          </p:cNvPr>
          <p:cNvSpPr txBox="1"/>
          <p:nvPr/>
        </p:nvSpPr>
        <p:spPr>
          <a:xfrm>
            <a:off x="5269917" y="2724441"/>
            <a:ext cx="1728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Timestamp - </a:t>
            </a:r>
            <a:r>
              <a:rPr lang="en-US" sz="2000" dirty="0" err="1">
                <a:solidFill>
                  <a:schemeClr val="accent2"/>
                </a:solidFill>
              </a:rPr>
              <a:t>ts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D10913-1516-464F-A872-0C577E613484}"/>
              </a:ext>
            </a:extLst>
          </p:cNvPr>
          <p:cNvSpPr txBox="1"/>
          <p:nvPr/>
        </p:nvSpPr>
        <p:spPr>
          <a:xfrm>
            <a:off x="5342403" y="2105343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Commit(k1,k2…)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33F796-93FC-0C43-AE75-1F5D1B7CB3D6}"/>
              </a:ext>
            </a:extLst>
          </p:cNvPr>
          <p:cNvSpPr txBox="1"/>
          <p:nvPr/>
        </p:nvSpPr>
        <p:spPr>
          <a:xfrm>
            <a:off x="4337961" y="1844577"/>
            <a:ext cx="546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tsr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A71AF25-671D-3F4A-96B7-724FDBCBE67F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256845" y="2944986"/>
            <a:ext cx="6380823" cy="1645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DC30DDF-B397-9748-AC72-68AD5BF59206}"/>
              </a:ext>
            </a:extLst>
          </p:cNvPr>
          <p:cNvSpPr txBox="1"/>
          <p:nvPr/>
        </p:nvSpPr>
        <p:spPr>
          <a:xfrm>
            <a:off x="3478270" y="3276084"/>
            <a:ext cx="162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Invalidate </a:t>
            </a:r>
            <a:r>
              <a:rPr lang="en-US" sz="2000" dirty="0" err="1">
                <a:solidFill>
                  <a:schemeClr val="accent2"/>
                </a:solidFill>
              </a:rPr>
              <a:t>tsr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F9379DBB-5AB4-5847-AD11-CDC6B93DE186}"/>
              </a:ext>
            </a:extLst>
          </p:cNvPr>
          <p:cNvSpPr/>
          <p:nvPr/>
        </p:nvSpPr>
        <p:spPr>
          <a:xfrm rot="2510423">
            <a:off x="5863052" y="3573786"/>
            <a:ext cx="356839" cy="368458"/>
          </a:xfrm>
          <a:prstGeom prst="plus">
            <a:avLst>
              <a:gd name="adj" fmla="val 4601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0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41" grpId="0"/>
      <p:bldP spid="41" grpId="1"/>
      <p:bldP spid="7" grpId="0"/>
      <p:bldP spid="7" grpId="1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56D1-4A4B-C344-82B6-4A4B8F15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Path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F92FD-1A23-634A-AC15-516E72587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workloads have singe key transactions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Wasteful access to TM for timestamps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New API – Only access data table without TM</a:t>
            </a:r>
          </a:p>
          <a:p>
            <a:pPr lvl="1"/>
            <a:r>
              <a:rPr lang="en-US" dirty="0" err="1">
                <a:solidFill>
                  <a:srgbClr val="7030A0"/>
                </a:solidFill>
              </a:rPr>
              <a:t>brc</a:t>
            </a:r>
            <a:r>
              <a:rPr lang="en-US" dirty="0"/>
              <a:t>(key)</a:t>
            </a:r>
          </a:p>
          <a:p>
            <a:pPr lvl="1"/>
            <a:r>
              <a:rPr lang="en-US" dirty="0" err="1">
                <a:solidFill>
                  <a:srgbClr val="7030A0"/>
                </a:solidFill>
              </a:rPr>
              <a:t>bwc</a:t>
            </a:r>
            <a:r>
              <a:rPr lang="en-US" dirty="0"/>
              <a:t>(</a:t>
            </a:r>
            <a:r>
              <a:rPr lang="en-US" dirty="0" err="1"/>
              <a:t>key,val</a:t>
            </a:r>
            <a:r>
              <a:rPr lang="en-US" dirty="0"/>
              <a:t>)</a:t>
            </a:r>
          </a:p>
          <a:p>
            <a:pPr lvl="1"/>
            <a:r>
              <a:rPr lang="en-US" dirty="0" err="1">
                <a:solidFill>
                  <a:srgbClr val="7030A0"/>
                </a:solidFill>
              </a:rPr>
              <a:t>br</a:t>
            </a:r>
            <a:r>
              <a:rPr lang="en-US" dirty="0"/>
              <a:t>(key) + </a:t>
            </a:r>
            <a:r>
              <a:rPr lang="en-US" dirty="0" err="1">
                <a:solidFill>
                  <a:srgbClr val="7030A0"/>
                </a:solidFill>
              </a:rPr>
              <a:t>wc</a:t>
            </a:r>
            <a:r>
              <a:rPr lang="en-US" dirty="0"/>
              <a:t>(</a:t>
            </a:r>
            <a:r>
              <a:rPr lang="en-US" dirty="0" err="1"/>
              <a:t>key,val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F7FC6-DD1A-BB46-8AB1-49139A8EA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6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26144-3E73-484B-B932-03E71F61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Path Transactions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23879-370F-B742-BDB2-3ACA4544E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15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5B70AA7-E226-AA40-BF20-6BFD7305A515}"/>
              </a:ext>
            </a:extLst>
          </p:cNvPr>
          <p:cNvSpPr/>
          <p:nvPr/>
        </p:nvSpPr>
        <p:spPr>
          <a:xfrm>
            <a:off x="7512835" y="2186585"/>
            <a:ext cx="1456504" cy="758401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/>
              <a:t>Transaction Manager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47157D-3F87-7744-9C23-EC26CD84E3AD}"/>
              </a:ext>
            </a:extLst>
          </p:cNvPr>
          <p:cNvSpPr/>
          <p:nvPr/>
        </p:nvSpPr>
        <p:spPr>
          <a:xfrm>
            <a:off x="3500594" y="2186585"/>
            <a:ext cx="763210" cy="758401"/>
          </a:xfrm>
          <a:prstGeom prst="roundRect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Client</a:t>
            </a:r>
          </a:p>
        </p:txBody>
      </p:sp>
      <p:sp>
        <p:nvSpPr>
          <p:cNvPr id="9" name="Flowchart: Magnetic Disk 57">
            <a:extLst>
              <a:ext uri="{FF2B5EF4-FFF2-40B4-BE49-F238E27FC236}">
                <a16:creationId xmlns:a16="http://schemas.microsoft.com/office/drawing/2014/main" id="{ADCDEA42-FB84-7E45-94DA-5F76D194DA12}"/>
              </a:ext>
            </a:extLst>
          </p:cNvPr>
          <p:cNvSpPr/>
          <p:nvPr/>
        </p:nvSpPr>
        <p:spPr bwMode="auto">
          <a:xfrm>
            <a:off x="2248344" y="4156242"/>
            <a:ext cx="1296389" cy="1167882"/>
          </a:xfrm>
          <a:prstGeom prst="flowChartMagneticDisk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Data store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Flowchart: Magnetic Disk 57">
            <a:extLst>
              <a:ext uri="{FF2B5EF4-FFF2-40B4-BE49-F238E27FC236}">
                <a16:creationId xmlns:a16="http://schemas.microsoft.com/office/drawing/2014/main" id="{9522FCC0-1CCC-8642-904A-55289E41D56A}"/>
              </a:ext>
            </a:extLst>
          </p:cNvPr>
          <p:cNvSpPr/>
          <p:nvPr/>
        </p:nvSpPr>
        <p:spPr bwMode="auto">
          <a:xfrm>
            <a:off x="7637667" y="4156242"/>
            <a:ext cx="1557704" cy="1170432"/>
          </a:xfrm>
          <a:prstGeom prst="flowChartMagneticDisk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Commit table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84F6F1F-FC68-C249-AA14-AD380C85AF94}"/>
              </a:ext>
            </a:extLst>
          </p:cNvPr>
          <p:cNvSpPr/>
          <p:nvPr/>
        </p:nvSpPr>
        <p:spPr>
          <a:xfrm>
            <a:off x="4263803" y="2186585"/>
            <a:ext cx="657382" cy="758401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/>
              <a:t>API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25BEB7B-9815-8D4A-85E4-1B7F2EB8C3D9}"/>
              </a:ext>
            </a:extLst>
          </p:cNvPr>
          <p:cNvSpPr/>
          <p:nvPr/>
        </p:nvSpPr>
        <p:spPr>
          <a:xfrm>
            <a:off x="2169042" y="4165094"/>
            <a:ext cx="810464" cy="498642"/>
          </a:xfrm>
          <a:prstGeom prst="roundRect">
            <a:avLst/>
          </a:prstGeom>
          <a:solidFill>
            <a:srgbClr val="7030A0">
              <a:alpha val="70000"/>
            </a:srgbClr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>
                <a:solidFill>
                  <a:schemeClr val="bg1"/>
                </a:solidFill>
              </a:rPr>
              <a:t>Local Clock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391045B-9E2F-7648-8DEE-FD84A94D3493}"/>
              </a:ext>
            </a:extLst>
          </p:cNvPr>
          <p:cNvSpPr/>
          <p:nvPr/>
        </p:nvSpPr>
        <p:spPr>
          <a:xfrm>
            <a:off x="9073446" y="1613043"/>
            <a:ext cx="1015776" cy="573542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/>
              <a:t>Global Clock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78FF67-D764-1D4A-A4CC-AB59A64DF814}"/>
              </a:ext>
            </a:extLst>
          </p:cNvPr>
          <p:cNvCxnSpPr>
            <a:stCxn id="6" idx="2"/>
          </p:cNvCxnSpPr>
          <p:nvPr/>
        </p:nvCxnSpPr>
        <p:spPr>
          <a:xfrm flipH="1">
            <a:off x="2843213" y="2944986"/>
            <a:ext cx="1038986" cy="1211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Magnetic Disk 57">
            <a:extLst>
              <a:ext uri="{FF2B5EF4-FFF2-40B4-BE49-F238E27FC236}">
                <a16:creationId xmlns:a16="http://schemas.microsoft.com/office/drawing/2014/main" id="{FF36A3DB-415C-F046-9DD1-09950BE10EE3}"/>
              </a:ext>
            </a:extLst>
          </p:cNvPr>
          <p:cNvSpPr/>
          <p:nvPr/>
        </p:nvSpPr>
        <p:spPr bwMode="auto">
          <a:xfrm>
            <a:off x="4466720" y="4156242"/>
            <a:ext cx="1369150" cy="1167882"/>
          </a:xfrm>
          <a:prstGeom prst="flowChartMagneticDisk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Data store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4E88113-5A81-4143-A757-798A427D8B99}"/>
              </a:ext>
            </a:extLst>
          </p:cNvPr>
          <p:cNvSpPr/>
          <p:nvPr/>
        </p:nvSpPr>
        <p:spPr>
          <a:xfrm>
            <a:off x="4387418" y="4165094"/>
            <a:ext cx="883225" cy="498642"/>
          </a:xfrm>
          <a:prstGeom prst="roundRect">
            <a:avLst/>
          </a:prstGeom>
          <a:solidFill>
            <a:srgbClr val="7030A0">
              <a:alpha val="70000"/>
            </a:srgbClr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/>
              <a:t>Local Clock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04044D-C45F-164A-94D2-4141017C9695}"/>
              </a:ext>
            </a:extLst>
          </p:cNvPr>
          <p:cNvSpPr txBox="1"/>
          <p:nvPr/>
        </p:nvSpPr>
        <p:spPr>
          <a:xfrm>
            <a:off x="3320676" y="3429000"/>
            <a:ext cx="1354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 sz="2000" dirty="0" err="1"/>
              <a:t>bwc</a:t>
            </a:r>
            <a:r>
              <a:rPr lang="en-US" sz="2000" dirty="0"/>
              <a:t>(k1,v1)</a:t>
            </a:r>
          </a:p>
          <a:p>
            <a:endParaRPr lang="en-US" sz="2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75E621-BFFA-804E-B7BE-8311F7B1F9BD}"/>
              </a:ext>
            </a:extLst>
          </p:cNvPr>
          <p:cNvSpPr/>
          <p:nvPr/>
        </p:nvSpPr>
        <p:spPr>
          <a:xfrm>
            <a:off x="1652235" y="4978452"/>
            <a:ext cx="594643" cy="28744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K1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04C00A-4E4D-6740-99DB-948092EB2336}"/>
              </a:ext>
            </a:extLst>
          </p:cNvPr>
          <p:cNvSpPr/>
          <p:nvPr/>
        </p:nvSpPr>
        <p:spPr>
          <a:xfrm>
            <a:off x="2840648" y="4978452"/>
            <a:ext cx="588084" cy="28744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tsr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F31444-0A76-0A4A-824A-4B4D0D876612}"/>
              </a:ext>
            </a:extLst>
          </p:cNvPr>
          <p:cNvSpPr/>
          <p:nvPr/>
        </p:nvSpPr>
        <p:spPr>
          <a:xfrm>
            <a:off x="2239425" y="4978452"/>
            <a:ext cx="594643" cy="28744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3C40EE-5289-9945-B230-6B381F811515}"/>
              </a:ext>
            </a:extLst>
          </p:cNvPr>
          <p:cNvSpPr/>
          <p:nvPr/>
        </p:nvSpPr>
        <p:spPr>
          <a:xfrm>
            <a:off x="3445098" y="4978452"/>
            <a:ext cx="588084" cy="28744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tsc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0F93AF-C16D-3046-853E-EA2A5085CE8F}"/>
              </a:ext>
            </a:extLst>
          </p:cNvPr>
          <p:cNvCxnSpPr>
            <a:stCxn id="31" idx="0"/>
            <a:endCxn id="28" idx="1"/>
          </p:cNvCxnSpPr>
          <p:nvPr/>
        </p:nvCxnSpPr>
        <p:spPr>
          <a:xfrm flipV="1">
            <a:off x="4829031" y="1899814"/>
            <a:ext cx="4244415" cy="2265280"/>
          </a:xfrm>
          <a:prstGeom prst="straightConnector1">
            <a:avLst/>
          </a:prstGeom>
          <a:ln w="571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7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4" grpId="0" animBg="1"/>
      <p:bldP spid="35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26144-3E73-484B-B932-03E71F61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 Requires Local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23879-370F-B742-BDB2-3ACA4544E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16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5B70AA7-E226-AA40-BF20-6BFD7305A515}"/>
              </a:ext>
            </a:extLst>
          </p:cNvPr>
          <p:cNvSpPr/>
          <p:nvPr/>
        </p:nvSpPr>
        <p:spPr>
          <a:xfrm>
            <a:off x="7512834" y="2186585"/>
            <a:ext cx="1560611" cy="758401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/>
              <a:t>Transaction Manager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47157D-3F87-7744-9C23-EC26CD84E3AD}"/>
              </a:ext>
            </a:extLst>
          </p:cNvPr>
          <p:cNvSpPr/>
          <p:nvPr/>
        </p:nvSpPr>
        <p:spPr>
          <a:xfrm>
            <a:off x="3347531" y="2186585"/>
            <a:ext cx="916273" cy="758401"/>
          </a:xfrm>
          <a:prstGeom prst="roundRect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Client 1</a:t>
            </a:r>
          </a:p>
        </p:txBody>
      </p:sp>
      <p:sp>
        <p:nvSpPr>
          <p:cNvPr id="9" name="Flowchart: Magnetic Disk 57">
            <a:extLst>
              <a:ext uri="{FF2B5EF4-FFF2-40B4-BE49-F238E27FC236}">
                <a16:creationId xmlns:a16="http://schemas.microsoft.com/office/drawing/2014/main" id="{ADCDEA42-FB84-7E45-94DA-5F76D194DA12}"/>
              </a:ext>
            </a:extLst>
          </p:cNvPr>
          <p:cNvSpPr/>
          <p:nvPr/>
        </p:nvSpPr>
        <p:spPr bwMode="auto">
          <a:xfrm>
            <a:off x="2248344" y="4156242"/>
            <a:ext cx="1072333" cy="1167882"/>
          </a:xfrm>
          <a:prstGeom prst="flowChartMagneticDisk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Data store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Flowchart: Magnetic Disk 57">
            <a:extLst>
              <a:ext uri="{FF2B5EF4-FFF2-40B4-BE49-F238E27FC236}">
                <a16:creationId xmlns:a16="http://schemas.microsoft.com/office/drawing/2014/main" id="{B83B96C3-C206-B04D-83B5-C84B40E03FC7}"/>
              </a:ext>
            </a:extLst>
          </p:cNvPr>
          <p:cNvSpPr/>
          <p:nvPr/>
        </p:nvSpPr>
        <p:spPr bwMode="auto">
          <a:xfrm>
            <a:off x="3625425" y="4156242"/>
            <a:ext cx="1072333" cy="1170432"/>
          </a:xfrm>
          <a:prstGeom prst="flowChartMagneticDisk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Data store</a:t>
            </a:r>
          </a:p>
        </p:txBody>
      </p:sp>
      <p:sp>
        <p:nvSpPr>
          <p:cNvPr id="12" name="Flowchart: Magnetic Disk 57">
            <a:extLst>
              <a:ext uri="{FF2B5EF4-FFF2-40B4-BE49-F238E27FC236}">
                <a16:creationId xmlns:a16="http://schemas.microsoft.com/office/drawing/2014/main" id="{9522FCC0-1CCC-8642-904A-55289E41D56A}"/>
              </a:ext>
            </a:extLst>
          </p:cNvPr>
          <p:cNvSpPr/>
          <p:nvPr/>
        </p:nvSpPr>
        <p:spPr bwMode="auto">
          <a:xfrm>
            <a:off x="7326775" y="4156242"/>
            <a:ext cx="1527896" cy="1170432"/>
          </a:xfrm>
          <a:prstGeom prst="flowChartMagneticDisk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Commit table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84F6F1F-FC68-C249-AA14-AD380C85AF94}"/>
              </a:ext>
            </a:extLst>
          </p:cNvPr>
          <p:cNvSpPr/>
          <p:nvPr/>
        </p:nvSpPr>
        <p:spPr>
          <a:xfrm>
            <a:off x="4263803" y="2186585"/>
            <a:ext cx="669998" cy="758401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/>
              <a:t>API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25BEB7B-9815-8D4A-85E4-1B7F2EB8C3D9}"/>
              </a:ext>
            </a:extLst>
          </p:cNvPr>
          <p:cNvSpPr/>
          <p:nvPr/>
        </p:nvSpPr>
        <p:spPr>
          <a:xfrm>
            <a:off x="2626242" y="4007931"/>
            <a:ext cx="694435" cy="498642"/>
          </a:xfrm>
          <a:prstGeom prst="roundRect">
            <a:avLst/>
          </a:prstGeom>
          <a:solidFill>
            <a:srgbClr val="7030A0">
              <a:alpha val="70000"/>
            </a:srgbClr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/>
              <a:t>Local Clock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0ACD114-7630-9646-A5C4-1CCBC4791867}"/>
              </a:ext>
            </a:extLst>
          </p:cNvPr>
          <p:cNvSpPr/>
          <p:nvPr/>
        </p:nvSpPr>
        <p:spPr>
          <a:xfrm>
            <a:off x="4012025" y="4007931"/>
            <a:ext cx="694435" cy="498642"/>
          </a:xfrm>
          <a:prstGeom prst="roundRect">
            <a:avLst/>
          </a:prstGeom>
          <a:solidFill>
            <a:srgbClr val="7030A0">
              <a:alpha val="70000"/>
            </a:srgbClr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/>
              <a:t>Local Clock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391045B-9E2F-7648-8DEE-FD84A94D3493}"/>
              </a:ext>
            </a:extLst>
          </p:cNvPr>
          <p:cNvSpPr/>
          <p:nvPr/>
        </p:nvSpPr>
        <p:spPr>
          <a:xfrm>
            <a:off x="9073446" y="1579419"/>
            <a:ext cx="1137354" cy="607166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/>
              <a:t>Global Clock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651D652-6903-EB43-B755-7717818563BE}"/>
              </a:ext>
            </a:extLst>
          </p:cNvPr>
          <p:cNvSpPr/>
          <p:nvPr/>
        </p:nvSpPr>
        <p:spPr>
          <a:xfrm>
            <a:off x="1260998" y="2165063"/>
            <a:ext cx="916273" cy="758401"/>
          </a:xfrm>
          <a:prstGeom prst="roundRect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Client 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49DCF2-D901-3E44-BA0A-27D3FB55EE2B}"/>
              </a:ext>
            </a:extLst>
          </p:cNvPr>
          <p:cNvSpPr/>
          <p:nvPr/>
        </p:nvSpPr>
        <p:spPr>
          <a:xfrm>
            <a:off x="2177270" y="2165063"/>
            <a:ext cx="619758" cy="758401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/>
              <a:t>API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A029BD-928A-9342-86CA-FA3919A00571}"/>
              </a:ext>
            </a:extLst>
          </p:cNvPr>
          <p:cNvCxnSpPr>
            <a:cxnSpLocks/>
          </p:cNvCxnSpPr>
          <p:nvPr/>
        </p:nvCxnSpPr>
        <p:spPr>
          <a:xfrm>
            <a:off x="4933801" y="2403079"/>
            <a:ext cx="2579034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CE00711-442C-E74F-BD32-EF2F6AD62F9C}"/>
              </a:ext>
            </a:extLst>
          </p:cNvPr>
          <p:cNvSpPr txBox="1"/>
          <p:nvPr/>
        </p:nvSpPr>
        <p:spPr>
          <a:xfrm>
            <a:off x="5605265" y="2095302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Begin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6C83F1-C9EA-3A4E-A2BD-8104FA281642}"/>
              </a:ext>
            </a:extLst>
          </p:cNvPr>
          <p:cNvCxnSpPr>
            <a:cxnSpLocks/>
          </p:cNvCxnSpPr>
          <p:nvPr/>
        </p:nvCxnSpPr>
        <p:spPr>
          <a:xfrm flipH="1">
            <a:off x="4933801" y="2727571"/>
            <a:ext cx="2579035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482A907-588E-ED4E-915F-C8B3B7A360C2}"/>
              </a:ext>
            </a:extLst>
          </p:cNvPr>
          <p:cNvSpPr txBox="1"/>
          <p:nvPr/>
        </p:nvSpPr>
        <p:spPr>
          <a:xfrm>
            <a:off x="5269917" y="2724441"/>
            <a:ext cx="1326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Timestamp - </a:t>
            </a:r>
            <a:r>
              <a:rPr lang="en-US" sz="1400" dirty="0" err="1">
                <a:solidFill>
                  <a:schemeClr val="accent2"/>
                </a:solidFill>
              </a:rPr>
              <a:t>tsr</a:t>
            </a:r>
            <a:endParaRPr lang="en-US" sz="1400" dirty="0">
              <a:solidFill>
                <a:schemeClr val="accent2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3E57B3-F883-1C41-BFA8-4C4F831DA51C}"/>
              </a:ext>
            </a:extLst>
          </p:cNvPr>
          <p:cNvCxnSpPr>
            <a:cxnSpLocks/>
          </p:cNvCxnSpPr>
          <p:nvPr/>
        </p:nvCxnSpPr>
        <p:spPr>
          <a:xfrm>
            <a:off x="1819521" y="2948421"/>
            <a:ext cx="977507" cy="1232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30561C3-C46A-A445-B471-9A1B77F5F5A1}"/>
              </a:ext>
            </a:extLst>
          </p:cNvPr>
          <p:cNvSpPr txBox="1"/>
          <p:nvPr/>
        </p:nvSpPr>
        <p:spPr>
          <a:xfrm>
            <a:off x="2164285" y="3159337"/>
            <a:ext cx="1156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 dirty="0" err="1"/>
              <a:t>bwc</a:t>
            </a:r>
            <a:r>
              <a:rPr lang="en-US" dirty="0"/>
              <a:t>(k1,v1)</a:t>
            </a:r>
          </a:p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742B6DB-7405-6F43-B7B0-40A67DE76080}"/>
              </a:ext>
            </a:extLst>
          </p:cNvPr>
          <p:cNvSpPr/>
          <p:nvPr/>
        </p:nvSpPr>
        <p:spPr>
          <a:xfrm>
            <a:off x="2268005" y="4917487"/>
            <a:ext cx="364737" cy="18475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K1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AF91BD-DAFC-D149-BD3D-D6231FA98E6C}"/>
              </a:ext>
            </a:extLst>
          </p:cNvPr>
          <p:cNvSpPr/>
          <p:nvPr/>
        </p:nvSpPr>
        <p:spPr>
          <a:xfrm>
            <a:off x="2967485" y="4917487"/>
            <a:ext cx="360714" cy="18475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tsr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9BD7F8-9594-F94B-AC89-C9A980238FAC}"/>
              </a:ext>
            </a:extLst>
          </p:cNvPr>
          <p:cNvSpPr/>
          <p:nvPr/>
        </p:nvSpPr>
        <p:spPr>
          <a:xfrm>
            <a:off x="2602748" y="4917487"/>
            <a:ext cx="364737" cy="18475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1F8DDC-B69C-9049-8E37-F10189D353D0}"/>
              </a:ext>
            </a:extLst>
          </p:cNvPr>
          <p:cNvCxnSpPr/>
          <p:nvPr/>
        </p:nvCxnSpPr>
        <p:spPr>
          <a:xfrm flipH="1">
            <a:off x="2784511" y="2944986"/>
            <a:ext cx="1097688" cy="1211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51776A8-870C-7545-9609-9869933D91A4}"/>
              </a:ext>
            </a:extLst>
          </p:cNvPr>
          <p:cNvSpPr txBox="1"/>
          <p:nvPr/>
        </p:nvSpPr>
        <p:spPr>
          <a:xfrm>
            <a:off x="3536874" y="3170297"/>
            <a:ext cx="47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Put</a:t>
            </a:r>
          </a:p>
        </p:txBody>
      </p:sp>
      <p:sp>
        <p:nvSpPr>
          <p:cNvPr id="3" name="Multiply 2">
            <a:extLst>
              <a:ext uri="{FF2B5EF4-FFF2-40B4-BE49-F238E27FC236}">
                <a16:creationId xmlns:a16="http://schemas.microsoft.com/office/drawing/2014/main" id="{AED7D097-A2FB-7C48-93F0-F77B4EC5917C}"/>
              </a:ext>
            </a:extLst>
          </p:cNvPr>
          <p:cNvSpPr/>
          <p:nvPr/>
        </p:nvSpPr>
        <p:spPr>
          <a:xfrm>
            <a:off x="2215809" y="3324185"/>
            <a:ext cx="469127" cy="498642"/>
          </a:xfrm>
          <a:prstGeom prst="mathMultiply">
            <a:avLst>
              <a:gd name="adj1" fmla="val 657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49E5995D-221C-EC40-B4E2-C5FA07A66471}"/>
              </a:ext>
            </a:extLst>
          </p:cNvPr>
          <p:cNvSpPr/>
          <p:nvPr/>
        </p:nvSpPr>
        <p:spPr>
          <a:xfrm>
            <a:off x="526473" y="3822827"/>
            <a:ext cx="1474924" cy="832178"/>
          </a:xfrm>
          <a:prstGeom prst="wedgeRectCallout">
            <a:avLst>
              <a:gd name="adj1" fmla="val 61950"/>
              <a:gd name="adj2" fmla="val 752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Conflict Detection</a:t>
            </a:r>
          </a:p>
        </p:txBody>
      </p:sp>
    </p:spTree>
    <p:extLst>
      <p:ext uri="{BB962C8B-B14F-4D97-AF65-F5344CB8AC3E}">
        <p14:creationId xmlns:p14="http://schemas.microsoft.com/office/powerpoint/2010/main" val="371363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5A2E7-65B3-9549-8FD9-BBC6E37E4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36050-8237-8C4C-A35E-0046C433A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HBase cluster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YCSB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Transaction sizes 1-10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871B9-88B4-5340-B2A9-89494BF90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50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50502-ADDC-C643-89F2-43831D5C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Latency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AB772C-3FD7-5949-BAA8-C16191E40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0996" y="1878788"/>
            <a:ext cx="4765090" cy="33205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39C59-583F-1547-8D46-02C36A72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980EBF-69BA-7C43-AA66-2A6A66872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265" y="1878788"/>
            <a:ext cx="4876568" cy="33949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316DBE-4E72-A54B-A70D-53B8501BA1F4}"/>
              </a:ext>
            </a:extLst>
          </p:cNvPr>
          <p:cNvSpPr txBox="1"/>
          <p:nvPr/>
        </p:nvSpPr>
        <p:spPr>
          <a:xfrm>
            <a:off x="2081550" y="5528930"/>
            <a:ext cx="208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Transaction Size =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17020B-9384-0042-A59F-302BF37EDD9A}"/>
              </a:ext>
            </a:extLst>
          </p:cNvPr>
          <p:cNvSpPr txBox="1"/>
          <p:nvPr/>
        </p:nvSpPr>
        <p:spPr>
          <a:xfrm>
            <a:off x="7678558" y="5528930"/>
            <a:ext cx="217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Transaction Size = 10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76B11B-73DB-9D41-BCF8-82DB392A33D4}"/>
              </a:ext>
            </a:extLst>
          </p:cNvPr>
          <p:cNvCxnSpPr/>
          <p:nvPr/>
        </p:nvCxnSpPr>
        <p:spPr>
          <a:xfrm>
            <a:off x="2627453" y="2442258"/>
            <a:ext cx="0" cy="2048719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D162FFE-4916-9748-B3D2-B8EEC5DDDC93}"/>
              </a:ext>
            </a:extLst>
          </p:cNvPr>
          <p:cNvSpPr txBox="1"/>
          <p:nvPr/>
        </p:nvSpPr>
        <p:spPr>
          <a:xfrm>
            <a:off x="2627453" y="3391602"/>
            <a:ext cx="45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7X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F36F49-DA98-5A4D-BFC4-356EA5EC9B03}"/>
              </a:ext>
            </a:extLst>
          </p:cNvPr>
          <p:cNvCxnSpPr>
            <a:cxnSpLocks/>
          </p:cNvCxnSpPr>
          <p:nvPr/>
        </p:nvCxnSpPr>
        <p:spPr>
          <a:xfrm>
            <a:off x="8243104" y="2773289"/>
            <a:ext cx="0" cy="1511273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07A3CBC-4FA6-C14E-B9B8-8413CD2F86D3}"/>
              </a:ext>
            </a:extLst>
          </p:cNvPr>
          <p:cNvSpPr txBox="1"/>
          <p:nvPr/>
        </p:nvSpPr>
        <p:spPr>
          <a:xfrm>
            <a:off x="8243104" y="3185187"/>
            <a:ext cx="59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2.5X</a:t>
            </a:r>
          </a:p>
        </p:txBody>
      </p:sp>
    </p:spTree>
    <p:extLst>
      <p:ext uri="{BB962C8B-B14F-4D97-AF65-F5344CB8AC3E}">
        <p14:creationId xmlns:p14="http://schemas.microsoft.com/office/powerpoint/2010/main" val="3441229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546C-E36C-6047-B670-78221E2E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Latency Breakdown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BABEB-BA64-8B41-B8CC-95D0C6C7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FDAF54-0092-5E45-8E0F-957AFCE92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006" y="1690688"/>
            <a:ext cx="5363032" cy="37541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1D2C7F-43AC-1643-9854-00D706955DF7}"/>
              </a:ext>
            </a:extLst>
          </p:cNvPr>
          <p:cNvSpPr txBox="1"/>
          <p:nvPr/>
        </p:nvSpPr>
        <p:spPr>
          <a:xfrm>
            <a:off x="4152121" y="5661786"/>
            <a:ext cx="260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key transactions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2E46ED-C990-C146-8AE2-EB49DE016A2B}"/>
              </a:ext>
            </a:extLst>
          </p:cNvPr>
          <p:cNvSpPr/>
          <p:nvPr/>
        </p:nvSpPr>
        <p:spPr>
          <a:xfrm>
            <a:off x="3265068" y="2039992"/>
            <a:ext cx="670721" cy="31757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3A84A9-D7DE-F048-A873-2717410A87A6}"/>
              </a:ext>
            </a:extLst>
          </p:cNvPr>
          <p:cNvSpPr/>
          <p:nvPr/>
        </p:nvSpPr>
        <p:spPr>
          <a:xfrm>
            <a:off x="3656820" y="4115392"/>
            <a:ext cx="604434" cy="11003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11E70-BF64-C641-84D4-E47D946143D3}"/>
              </a:ext>
            </a:extLst>
          </p:cNvPr>
          <p:cNvSpPr/>
          <p:nvPr/>
        </p:nvSpPr>
        <p:spPr>
          <a:xfrm>
            <a:off x="3935789" y="4332368"/>
            <a:ext cx="712922" cy="8834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82C6A5-95E5-4145-B66B-FC4AAA750277}"/>
              </a:ext>
            </a:extLst>
          </p:cNvPr>
          <p:cNvSpPr txBox="1"/>
          <p:nvPr/>
        </p:nvSpPr>
        <p:spPr>
          <a:xfrm>
            <a:off x="9548984" y="2208883"/>
            <a:ext cx="26044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Begin Time</a:t>
            </a:r>
          </a:p>
          <a:p>
            <a:endParaRPr lang="en-US" sz="2000" b="1" dirty="0">
              <a:solidFill>
                <a:schemeClr val="accent1"/>
              </a:solidFill>
            </a:endParaRPr>
          </a:p>
          <a:p>
            <a:r>
              <a:rPr lang="en-US" sz="2000" b="1" dirty="0">
                <a:solidFill>
                  <a:srgbClr val="C00000"/>
                </a:solidFill>
              </a:rPr>
              <a:t>Data Time</a:t>
            </a:r>
          </a:p>
          <a:p>
            <a:endParaRPr lang="en-US" sz="2000" b="1" dirty="0">
              <a:solidFill>
                <a:srgbClr val="C00000"/>
              </a:solidFill>
            </a:endParaRPr>
          </a:p>
          <a:p>
            <a:r>
              <a:rPr lang="en-US" sz="2000" b="1" dirty="0">
                <a:solidFill>
                  <a:schemeClr val="accent6"/>
                </a:solidFill>
              </a:rPr>
              <a:t>Commit 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082C78-9F38-6C47-B3BE-AE189A311714}"/>
              </a:ext>
            </a:extLst>
          </p:cNvPr>
          <p:cNvSpPr/>
          <p:nvPr/>
        </p:nvSpPr>
        <p:spPr>
          <a:xfrm>
            <a:off x="8801999" y="2316506"/>
            <a:ext cx="555585" cy="243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69DEA5-2263-8144-90CF-C3D0CCF70F68}"/>
              </a:ext>
            </a:extLst>
          </p:cNvPr>
          <p:cNvSpPr/>
          <p:nvPr/>
        </p:nvSpPr>
        <p:spPr>
          <a:xfrm>
            <a:off x="8801999" y="2902957"/>
            <a:ext cx="555585" cy="24306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D42FD-C1CA-334D-9B9F-EA8640F0095F}"/>
              </a:ext>
            </a:extLst>
          </p:cNvPr>
          <p:cNvSpPr/>
          <p:nvPr/>
        </p:nvSpPr>
        <p:spPr>
          <a:xfrm>
            <a:off x="8801999" y="3489408"/>
            <a:ext cx="555585" cy="24306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3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D69AD-65EF-6F43-9822-9D291DD9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E0691-E9AE-6547-96E2-36145A23F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Introduction to Omid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Omid low latency optimizations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Apache Phoenix integration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0CA1A-F86E-E745-9A2B-2F85906EF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85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D69AD-65EF-6F43-9822-9D291DD9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E0691-E9AE-6547-96E2-36145A23F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to Omid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Omid low latency optimizations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Apache Phoenix integration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0CA1A-F86E-E745-9A2B-2F85906EF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90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11A2D-0A09-C14B-B001-E63DD60E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Phoenix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EA079-7DD0-B24E-96D9-A36A610BE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ym typeface="Comic Sans MS"/>
              </a:rPr>
              <a:t>SQL interface over HBase</a:t>
            </a:r>
          </a:p>
          <a:p>
            <a:pPr marL="0" indent="0">
              <a:buNone/>
            </a:pPr>
            <a:r>
              <a:rPr lang="en-US" dirty="0">
                <a:sym typeface="Comic Sans MS"/>
              </a:rPr>
              <a:t>Transforms SQL queries into native HBase API calls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8FA59-9E2B-DE42-9DAD-B64ECA18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D1463-7797-764D-8B3A-70AD053C9EDB}" type="slidenum">
              <a:rPr lang="en-US" smtClean="0"/>
              <a:t>21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A617C9-B54C-3944-B42F-AC2DFB0AE258}"/>
              </a:ext>
            </a:extLst>
          </p:cNvPr>
          <p:cNvGrpSpPr/>
          <p:nvPr/>
        </p:nvGrpSpPr>
        <p:grpSpPr>
          <a:xfrm>
            <a:off x="5161934" y="3168292"/>
            <a:ext cx="2684207" cy="3911206"/>
            <a:chOff x="6851387" y="26491528"/>
            <a:chExt cx="5064195" cy="6460339"/>
          </a:xfrm>
        </p:grpSpPr>
        <p:pic>
          <p:nvPicPr>
            <p:cNvPr id="8" name="Shape 87">
              <a:extLst>
                <a:ext uri="{FF2B5EF4-FFF2-40B4-BE49-F238E27FC236}">
                  <a16:creationId xmlns:a16="http://schemas.microsoft.com/office/drawing/2014/main" id="{2EC064C0-256F-C94A-979C-B5DBBEC1DA36}"/>
                </a:ext>
              </a:extLst>
            </p:cNvPr>
            <p:cNvPicPr preferRelativeResize="0"/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tretch>
              <a:fillRect/>
            </a:stretch>
          </p:blipFill>
          <p:spPr>
            <a:xfrm>
              <a:off x="7608036" y="28496526"/>
              <a:ext cx="3583460" cy="1332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E4DD41-F79F-ED4A-9832-E67636418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3717" y="26594871"/>
              <a:ext cx="4131362" cy="1113173"/>
            </a:xfrm>
            <a:prstGeom prst="rect">
              <a:avLst/>
            </a:prstGeom>
          </p:spPr>
        </p:pic>
        <p:pic>
          <p:nvPicPr>
            <p:cNvPr id="10" name="Picture 63" descr="hbase_logo.png">
              <a:extLst>
                <a:ext uri="{FF2B5EF4-FFF2-40B4-BE49-F238E27FC236}">
                  <a16:creationId xmlns:a16="http://schemas.microsoft.com/office/drawing/2014/main" id="{1685B618-0791-CA4D-9266-CEEC218F3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1387" y="29041101"/>
              <a:ext cx="5064195" cy="3910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978954-4827-B246-BA15-05F2B88C0734}"/>
                </a:ext>
              </a:extLst>
            </p:cNvPr>
            <p:cNvSpPr/>
            <p:nvPr/>
          </p:nvSpPr>
          <p:spPr>
            <a:xfrm>
              <a:off x="7314738" y="26491528"/>
              <a:ext cx="4150340" cy="14265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CAED18E-B76A-F74C-8A3E-45A82400D397}"/>
                </a:ext>
              </a:extLst>
            </p:cNvPr>
            <p:cNvCxnSpPr>
              <a:cxnSpLocks/>
            </p:cNvCxnSpPr>
            <p:nvPr/>
          </p:nvCxnSpPr>
          <p:spPr>
            <a:xfrm>
              <a:off x="9383486" y="27943457"/>
              <a:ext cx="0" cy="48451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155297-E27A-B041-BF5D-FF252D28BD65}"/>
                </a:ext>
              </a:extLst>
            </p:cNvPr>
            <p:cNvCxnSpPr>
              <a:cxnSpLocks/>
            </p:cNvCxnSpPr>
            <p:nvPr/>
          </p:nvCxnSpPr>
          <p:spPr>
            <a:xfrm>
              <a:off x="9383485" y="29923055"/>
              <a:ext cx="0" cy="48451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FF1B10-5D39-4C46-AC9C-277E65E77EA0}"/>
                </a:ext>
              </a:extLst>
            </p:cNvPr>
            <p:cNvSpPr/>
            <p:nvPr/>
          </p:nvSpPr>
          <p:spPr>
            <a:xfrm>
              <a:off x="7333716" y="28496526"/>
              <a:ext cx="4150340" cy="14265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A4CDF2-7615-3C41-9C0A-429A3C24A1FB}"/>
                </a:ext>
              </a:extLst>
            </p:cNvPr>
            <p:cNvSpPr/>
            <p:nvPr/>
          </p:nvSpPr>
          <p:spPr>
            <a:xfrm>
              <a:off x="7333716" y="30376979"/>
              <a:ext cx="4150340" cy="14265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06597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DD0B9-8612-C048-9B86-5F101EB0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Omid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56FE9-7F71-2447-84FF-362D750E8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Support Phoenix coprocessors</a:t>
            </a:r>
          </a:p>
          <a:p>
            <a:pPr lvl="1"/>
            <a:r>
              <a:rPr lang="en-US" dirty="0"/>
              <a:t>Integrate Omid’s code within HBase coprocessors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 functionality</a:t>
            </a:r>
          </a:p>
          <a:p>
            <a:pPr lvl="1"/>
            <a:r>
              <a:rPr lang="en-US" dirty="0"/>
              <a:t>Construction of secondary indexes</a:t>
            </a:r>
          </a:p>
          <a:p>
            <a:pPr lvl="1"/>
            <a:r>
              <a:rPr lang="en-US" dirty="0"/>
              <a:t>Snapshot isolation exclude current - SIX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794DF-859D-4043-96E1-5C3991C5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97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FC595-0959-DB40-B1A4-201EA9144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Index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B8714-0DAB-B448-B40F-4DACDF63F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Phoenix on the fly index creation</a:t>
            </a:r>
          </a:p>
          <a:p>
            <a:pPr lvl="1"/>
            <a:r>
              <a:rPr lang="en-US" dirty="0"/>
              <a:t>Secondary index from non empty table</a:t>
            </a:r>
          </a:p>
          <a:p>
            <a:pPr lvl="1"/>
            <a:r>
              <a:rPr lang="en-US" dirty="0"/>
              <a:t>During creation table get updated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New fence API</a:t>
            </a:r>
          </a:p>
          <a:p>
            <a:pPr lvl="1"/>
            <a:r>
              <a:rPr lang="en-US" dirty="0"/>
              <a:t>Abort transaction that overlap fence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0CC36-FF96-744E-A0FB-38A71CBC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D1463-7797-764D-8B3A-70AD053C9E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20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FC595-0959-DB40-B1A4-201EA9144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Index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B8714-0DAB-B448-B40F-4DACDF63F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Phoenix on the fly index creation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Coprocessor to populate new index table with history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Coprocessor to augment writes to table to writes to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0CC36-FF96-744E-A0FB-38A71CBC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D1463-7797-764D-8B3A-70AD053C9EDB}" type="slidenum">
              <a:rPr lang="en-US" smtClean="0"/>
              <a:t>24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BFFF9-1F2F-494C-A9E8-5B2568CA26D9}"/>
              </a:ext>
            </a:extLst>
          </p:cNvPr>
          <p:cNvCxnSpPr>
            <a:cxnSpLocks/>
          </p:cNvCxnSpPr>
          <p:nvPr/>
        </p:nvCxnSpPr>
        <p:spPr>
          <a:xfrm>
            <a:off x="2980944" y="4187952"/>
            <a:ext cx="0" cy="1989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574">
            <a:extLst>
              <a:ext uri="{FF2B5EF4-FFF2-40B4-BE49-F238E27FC236}">
                <a16:creationId xmlns:a16="http://schemas.microsoft.com/office/drawing/2014/main" id="{55CA5046-85B1-E844-9C3A-3B8BA6DCD285}"/>
              </a:ext>
            </a:extLst>
          </p:cNvPr>
          <p:cNvSpPr txBox="1"/>
          <p:nvPr/>
        </p:nvSpPr>
        <p:spPr>
          <a:xfrm>
            <a:off x="2523744" y="3413253"/>
            <a:ext cx="914400" cy="671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CREATE INDEX started</a:t>
            </a:r>
            <a:endParaRPr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ECE8C9-9459-B342-80E4-74E40C700375}"/>
              </a:ext>
            </a:extLst>
          </p:cNvPr>
          <p:cNvCxnSpPr>
            <a:cxnSpLocks/>
          </p:cNvCxnSpPr>
          <p:nvPr/>
        </p:nvCxnSpPr>
        <p:spPr>
          <a:xfrm>
            <a:off x="7395972" y="4187952"/>
            <a:ext cx="0" cy="1989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574">
            <a:extLst>
              <a:ext uri="{FF2B5EF4-FFF2-40B4-BE49-F238E27FC236}">
                <a16:creationId xmlns:a16="http://schemas.microsoft.com/office/drawing/2014/main" id="{1F2BB8BF-EFEB-A045-8E86-49975E60C371}"/>
              </a:ext>
            </a:extLst>
          </p:cNvPr>
          <p:cNvSpPr txBox="1"/>
          <p:nvPr/>
        </p:nvSpPr>
        <p:spPr>
          <a:xfrm>
            <a:off x="6938772" y="3413253"/>
            <a:ext cx="998220" cy="671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CREATE INDEX complete</a:t>
            </a:r>
            <a:endParaRPr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C1ABB4-FF0A-BA40-B054-A2E64FB4037A}"/>
              </a:ext>
            </a:extLst>
          </p:cNvPr>
          <p:cNvCxnSpPr>
            <a:cxnSpLocks/>
          </p:cNvCxnSpPr>
          <p:nvPr/>
        </p:nvCxnSpPr>
        <p:spPr>
          <a:xfrm>
            <a:off x="3133344" y="4187952"/>
            <a:ext cx="0" cy="1989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hape 574">
            <a:extLst>
              <a:ext uri="{FF2B5EF4-FFF2-40B4-BE49-F238E27FC236}">
                <a16:creationId xmlns:a16="http://schemas.microsoft.com/office/drawing/2014/main" id="{DAB8D8B8-8D5D-7B4E-B174-E0A98D7FDCD4}"/>
              </a:ext>
            </a:extLst>
          </p:cNvPr>
          <p:cNvSpPr txBox="1"/>
          <p:nvPr/>
        </p:nvSpPr>
        <p:spPr>
          <a:xfrm>
            <a:off x="2758440" y="6161470"/>
            <a:ext cx="1328928" cy="671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Install coprocessors</a:t>
            </a:r>
            <a:endParaRPr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0F9089-FD75-0441-BCAF-6CC3CC548F69}"/>
              </a:ext>
            </a:extLst>
          </p:cNvPr>
          <p:cNvCxnSpPr/>
          <p:nvPr/>
        </p:nvCxnSpPr>
        <p:spPr>
          <a:xfrm>
            <a:off x="420624" y="6721475"/>
            <a:ext cx="9107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DB7FCEA-CFF7-104F-BDD7-D2A60648A9B2}"/>
              </a:ext>
            </a:extLst>
          </p:cNvPr>
          <p:cNvSpPr txBox="1"/>
          <p:nvPr/>
        </p:nvSpPr>
        <p:spPr>
          <a:xfrm>
            <a:off x="8915400" y="6406920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70E8F21-B052-AC4B-8577-D53D134C06D4}"/>
              </a:ext>
            </a:extLst>
          </p:cNvPr>
          <p:cNvCxnSpPr>
            <a:cxnSpLocks/>
          </p:cNvCxnSpPr>
          <p:nvPr/>
        </p:nvCxnSpPr>
        <p:spPr>
          <a:xfrm>
            <a:off x="86296" y="4507992"/>
            <a:ext cx="175164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1E7FD8E-2272-044B-9E55-C6C1E6140EB4}"/>
              </a:ext>
            </a:extLst>
          </p:cNvPr>
          <p:cNvSpPr txBox="1"/>
          <p:nvPr/>
        </p:nvSpPr>
        <p:spPr>
          <a:xfrm>
            <a:off x="124548" y="4138660"/>
            <a:ext cx="50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T1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BB53F72-110A-5C46-8EAA-EADF7ED475AB}"/>
              </a:ext>
            </a:extLst>
          </p:cNvPr>
          <p:cNvCxnSpPr/>
          <p:nvPr/>
        </p:nvCxnSpPr>
        <p:spPr>
          <a:xfrm>
            <a:off x="2380870" y="5602575"/>
            <a:ext cx="14173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E7656BA-5CEF-4C4B-A1E6-6EE642C75689}"/>
              </a:ext>
            </a:extLst>
          </p:cNvPr>
          <p:cNvSpPr txBox="1"/>
          <p:nvPr/>
        </p:nvSpPr>
        <p:spPr>
          <a:xfrm>
            <a:off x="2255141" y="5282535"/>
            <a:ext cx="55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AA1FFA7-50B3-CC49-91C4-29C53F079F42}"/>
              </a:ext>
            </a:extLst>
          </p:cNvPr>
          <p:cNvCxnSpPr/>
          <p:nvPr/>
        </p:nvCxnSpPr>
        <p:spPr>
          <a:xfrm>
            <a:off x="4525520" y="4507992"/>
            <a:ext cx="14173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7F9CB07-F260-5641-B951-4E3C67B77CDE}"/>
              </a:ext>
            </a:extLst>
          </p:cNvPr>
          <p:cNvSpPr txBox="1"/>
          <p:nvPr/>
        </p:nvSpPr>
        <p:spPr>
          <a:xfrm>
            <a:off x="4399791" y="4187952"/>
            <a:ext cx="55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46" name="Rectangular Callout 45">
            <a:extLst>
              <a:ext uri="{FF2B5EF4-FFF2-40B4-BE49-F238E27FC236}">
                <a16:creationId xmlns:a16="http://schemas.microsoft.com/office/drawing/2014/main" id="{E027478C-C624-894A-AE0E-8033679B7CC1}"/>
              </a:ext>
            </a:extLst>
          </p:cNvPr>
          <p:cNvSpPr/>
          <p:nvPr/>
        </p:nvSpPr>
        <p:spPr>
          <a:xfrm>
            <a:off x="3086314" y="4319165"/>
            <a:ext cx="2020824" cy="987552"/>
          </a:xfrm>
          <a:prstGeom prst="wedgeRectCallout">
            <a:avLst>
              <a:gd name="adj1" fmla="val -52960"/>
              <a:gd name="adj2" fmla="val 782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Omid fence API</a:t>
            </a:r>
          </a:p>
        </p:txBody>
      </p:sp>
      <p:sp>
        <p:nvSpPr>
          <p:cNvPr id="25" name="Rectangular Callout 24">
            <a:extLst>
              <a:ext uri="{FF2B5EF4-FFF2-40B4-BE49-F238E27FC236}">
                <a16:creationId xmlns:a16="http://schemas.microsoft.com/office/drawing/2014/main" id="{466BEB85-4752-2D47-A94E-EB500B54A935}"/>
              </a:ext>
            </a:extLst>
          </p:cNvPr>
          <p:cNvSpPr/>
          <p:nvPr/>
        </p:nvSpPr>
        <p:spPr>
          <a:xfrm>
            <a:off x="594454" y="3372634"/>
            <a:ext cx="1553338" cy="698557"/>
          </a:xfrm>
          <a:prstGeom prst="wedgeRectCallout">
            <a:avLst>
              <a:gd name="adj1" fmla="val -52960"/>
              <a:gd name="adj2" fmla="val 782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Coprocessor A</a:t>
            </a:r>
          </a:p>
        </p:txBody>
      </p:sp>
      <p:sp>
        <p:nvSpPr>
          <p:cNvPr id="26" name="Rectangular Callout 25">
            <a:extLst>
              <a:ext uri="{FF2B5EF4-FFF2-40B4-BE49-F238E27FC236}">
                <a16:creationId xmlns:a16="http://schemas.microsoft.com/office/drawing/2014/main" id="{96921320-E708-DF43-A77F-DD82CD7185E7}"/>
              </a:ext>
            </a:extLst>
          </p:cNvPr>
          <p:cNvSpPr/>
          <p:nvPr/>
        </p:nvSpPr>
        <p:spPr>
          <a:xfrm>
            <a:off x="4871751" y="3434619"/>
            <a:ext cx="1553338" cy="698557"/>
          </a:xfrm>
          <a:prstGeom prst="wedgeRectCallout">
            <a:avLst>
              <a:gd name="adj1" fmla="val -52960"/>
              <a:gd name="adj2" fmla="val 782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Coprocessor B</a:t>
            </a:r>
          </a:p>
        </p:txBody>
      </p:sp>
    </p:spTree>
    <p:extLst>
      <p:ext uri="{BB962C8B-B14F-4D97-AF65-F5344CB8AC3E}">
        <p14:creationId xmlns:p14="http://schemas.microsoft.com/office/powerpoint/2010/main" val="189909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6" grpId="0"/>
      <p:bldP spid="33" grpId="0"/>
      <p:bldP spid="37" grpId="0"/>
      <p:bldP spid="39" grpId="0"/>
      <p:bldP spid="46" grpId="0" animBg="1"/>
      <p:bldP spid="25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56640-60C7-904C-8480-114DEBA26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Isolation Exclude Current - SIX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F6183-F973-F849-BD70-CC832531B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86347"/>
          </a:xfrm>
        </p:spPr>
        <p:txBody>
          <a:bodyPr>
            <a:normAutofit/>
          </a:bodyPr>
          <a:lstStyle/>
          <a:p>
            <a:pPr marL="7620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3000" dirty="0">
                <a:sym typeface="Comic Sans MS"/>
              </a:rPr>
              <a:t>BEGIN;</a:t>
            </a:r>
          </a:p>
          <a:p>
            <a:pPr marL="7620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sz="3100" dirty="0">
              <a:sym typeface="Comic Sans MS"/>
            </a:endParaRPr>
          </a:p>
          <a:p>
            <a:pPr marL="7620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3100" dirty="0">
                <a:sym typeface="Comic Sans MS"/>
              </a:rPr>
              <a:t>INSERT INTO T	</a:t>
            </a:r>
          </a:p>
          <a:p>
            <a:pPr marL="7620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3100" dirty="0">
                <a:sym typeface="Comic Sans MS"/>
              </a:rPr>
              <a:t>     SELECT ID+10 FROM T;</a:t>
            </a:r>
          </a:p>
          <a:p>
            <a:pPr marL="0" lvl="0" indent="0">
              <a:buNone/>
            </a:pPr>
            <a:endParaRPr lang="en-US" sz="3100" dirty="0">
              <a:sym typeface="Comic Sans MS"/>
            </a:endParaRPr>
          </a:p>
          <a:p>
            <a:pPr marL="0" indent="0">
              <a:buNone/>
            </a:pPr>
            <a:r>
              <a:rPr lang="en-US" sz="3100" dirty="0">
                <a:sym typeface="Comic Sans MS"/>
              </a:rPr>
              <a:t>COMMIT;</a:t>
            </a:r>
          </a:p>
          <a:p>
            <a:pPr marL="7620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sz="3100" dirty="0">
              <a:sym typeface="Comic Sans MS"/>
            </a:endParaRPr>
          </a:p>
          <a:p>
            <a:pPr marL="7620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sz="3100" dirty="0">
              <a:sym typeface="Comic Sans M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118B2-C79C-CD40-969F-9FFAAC5A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25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02C553C-0279-0E4E-B19D-35F240E02EA1}"/>
              </a:ext>
            </a:extLst>
          </p:cNvPr>
          <p:cNvGrpSpPr/>
          <p:nvPr/>
        </p:nvGrpSpPr>
        <p:grpSpPr>
          <a:xfrm>
            <a:off x="6626841" y="2330185"/>
            <a:ext cx="2408478" cy="1313928"/>
            <a:chOff x="6626841" y="2330185"/>
            <a:chExt cx="2408478" cy="131392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AC6A0DF-9072-5540-98F8-CB939C8231AA}"/>
                </a:ext>
              </a:extLst>
            </p:cNvPr>
            <p:cNvGrpSpPr/>
            <p:nvPr/>
          </p:nvGrpSpPr>
          <p:grpSpPr>
            <a:xfrm>
              <a:off x="6626841" y="2330185"/>
              <a:ext cx="2408478" cy="656964"/>
              <a:chOff x="6626841" y="2330185"/>
              <a:chExt cx="2408478" cy="656964"/>
            </a:xfrm>
          </p:grpSpPr>
          <p:sp>
            <p:nvSpPr>
              <p:cNvPr id="5" name="Shape 604">
                <a:extLst>
                  <a:ext uri="{FF2B5EF4-FFF2-40B4-BE49-F238E27FC236}">
                    <a16:creationId xmlns:a16="http://schemas.microsoft.com/office/drawing/2014/main" id="{4512C0A0-453B-E049-A972-7C12F3C0B7BF}"/>
                  </a:ext>
                </a:extLst>
              </p:cNvPr>
              <p:cNvSpPr/>
              <p:nvPr/>
            </p:nvSpPr>
            <p:spPr>
              <a:xfrm>
                <a:off x="6626841" y="2330185"/>
                <a:ext cx="1204239" cy="21898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>
                <a:solidFill>
                  <a:srgbClr val="3D008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" name="Shape 605">
                <a:extLst>
                  <a:ext uri="{FF2B5EF4-FFF2-40B4-BE49-F238E27FC236}">
                    <a16:creationId xmlns:a16="http://schemas.microsoft.com/office/drawing/2014/main" id="{A25A034D-F626-C148-B579-8F7BC9D24700}"/>
                  </a:ext>
                </a:extLst>
              </p:cNvPr>
              <p:cNvSpPr/>
              <p:nvPr/>
            </p:nvSpPr>
            <p:spPr>
              <a:xfrm>
                <a:off x="7831080" y="2330185"/>
                <a:ext cx="1204239" cy="21898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>
                <a:solidFill>
                  <a:srgbClr val="3D008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" name="Shape 606">
                <a:extLst>
                  <a:ext uri="{FF2B5EF4-FFF2-40B4-BE49-F238E27FC236}">
                    <a16:creationId xmlns:a16="http://schemas.microsoft.com/office/drawing/2014/main" id="{BA20EA15-1210-D048-9B2A-15148255B2FA}"/>
                  </a:ext>
                </a:extLst>
              </p:cNvPr>
              <p:cNvSpPr/>
              <p:nvPr/>
            </p:nvSpPr>
            <p:spPr>
              <a:xfrm>
                <a:off x="6626841" y="2549173"/>
                <a:ext cx="1204239" cy="21898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>
                <a:solidFill>
                  <a:srgbClr val="3D008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1" eaLnBrk="1" latinLnBrk="0" hangingPunct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Shape 607">
                <a:extLst>
                  <a:ext uri="{FF2B5EF4-FFF2-40B4-BE49-F238E27FC236}">
                    <a16:creationId xmlns:a16="http://schemas.microsoft.com/office/drawing/2014/main" id="{23695B02-E597-E14E-8A7E-AD1B800ECD8C}"/>
                  </a:ext>
                </a:extLst>
              </p:cNvPr>
              <p:cNvSpPr/>
              <p:nvPr/>
            </p:nvSpPr>
            <p:spPr>
              <a:xfrm>
                <a:off x="7831080" y="2549173"/>
                <a:ext cx="1204239" cy="21898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>
                <a:solidFill>
                  <a:srgbClr val="3D008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" name="Shape 608">
                <a:extLst>
                  <a:ext uri="{FF2B5EF4-FFF2-40B4-BE49-F238E27FC236}">
                    <a16:creationId xmlns:a16="http://schemas.microsoft.com/office/drawing/2014/main" id="{D88D0873-6A52-9142-A191-8F1BA9169F88}"/>
                  </a:ext>
                </a:extLst>
              </p:cNvPr>
              <p:cNvSpPr/>
              <p:nvPr/>
            </p:nvSpPr>
            <p:spPr>
              <a:xfrm>
                <a:off x="6626841" y="2768161"/>
                <a:ext cx="1204239" cy="21898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>
                <a:solidFill>
                  <a:srgbClr val="3D008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" name="Shape 609">
                <a:extLst>
                  <a:ext uri="{FF2B5EF4-FFF2-40B4-BE49-F238E27FC236}">
                    <a16:creationId xmlns:a16="http://schemas.microsoft.com/office/drawing/2014/main" id="{78A03976-CDB1-5442-8C55-CA1E9BC9864C}"/>
                  </a:ext>
                </a:extLst>
              </p:cNvPr>
              <p:cNvSpPr/>
              <p:nvPr/>
            </p:nvSpPr>
            <p:spPr>
              <a:xfrm>
                <a:off x="7831080" y="2768161"/>
                <a:ext cx="1204239" cy="21898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>
                <a:solidFill>
                  <a:srgbClr val="3D008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1" eaLnBrk="1" latinLnBrk="0" hangingPunct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2BAD768-FC38-C643-918D-C9BF7F0E4831}"/>
                </a:ext>
              </a:extLst>
            </p:cNvPr>
            <p:cNvGrpSpPr/>
            <p:nvPr/>
          </p:nvGrpSpPr>
          <p:grpSpPr>
            <a:xfrm>
              <a:off x="6626841" y="2987149"/>
              <a:ext cx="2408478" cy="656964"/>
              <a:chOff x="6626841" y="2987149"/>
              <a:chExt cx="2408478" cy="656964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11" name="Shape 610">
                <a:extLst>
                  <a:ext uri="{FF2B5EF4-FFF2-40B4-BE49-F238E27FC236}">
                    <a16:creationId xmlns:a16="http://schemas.microsoft.com/office/drawing/2014/main" id="{A389EB1E-7935-2743-9455-FB09EB25CC75}"/>
                  </a:ext>
                </a:extLst>
              </p:cNvPr>
              <p:cNvSpPr/>
              <p:nvPr/>
            </p:nvSpPr>
            <p:spPr>
              <a:xfrm>
                <a:off x="6626841" y="2987149"/>
                <a:ext cx="1204239" cy="218988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Shape 611">
                <a:extLst>
                  <a:ext uri="{FF2B5EF4-FFF2-40B4-BE49-F238E27FC236}">
                    <a16:creationId xmlns:a16="http://schemas.microsoft.com/office/drawing/2014/main" id="{67C81327-1583-6A4A-851C-D9656C39178D}"/>
                  </a:ext>
                </a:extLst>
              </p:cNvPr>
              <p:cNvSpPr/>
              <p:nvPr/>
            </p:nvSpPr>
            <p:spPr>
              <a:xfrm>
                <a:off x="7831080" y="2987149"/>
                <a:ext cx="1204239" cy="218988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Shape 612">
                <a:extLst>
                  <a:ext uri="{FF2B5EF4-FFF2-40B4-BE49-F238E27FC236}">
                    <a16:creationId xmlns:a16="http://schemas.microsoft.com/office/drawing/2014/main" id="{59185862-C53B-A34A-B2EF-92EE9FE7DDED}"/>
                  </a:ext>
                </a:extLst>
              </p:cNvPr>
              <p:cNvSpPr/>
              <p:nvPr/>
            </p:nvSpPr>
            <p:spPr>
              <a:xfrm>
                <a:off x="6626841" y="3206137"/>
                <a:ext cx="1204239" cy="218988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Shape 613">
                <a:extLst>
                  <a:ext uri="{FF2B5EF4-FFF2-40B4-BE49-F238E27FC236}">
                    <a16:creationId xmlns:a16="http://schemas.microsoft.com/office/drawing/2014/main" id="{04F36981-8A68-E54F-BAFE-310EB39F71B8}"/>
                  </a:ext>
                </a:extLst>
              </p:cNvPr>
              <p:cNvSpPr/>
              <p:nvPr/>
            </p:nvSpPr>
            <p:spPr>
              <a:xfrm>
                <a:off x="7831080" y="3206137"/>
                <a:ext cx="1204239" cy="218988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Shape 614">
                <a:extLst>
                  <a:ext uri="{FF2B5EF4-FFF2-40B4-BE49-F238E27FC236}">
                    <a16:creationId xmlns:a16="http://schemas.microsoft.com/office/drawing/2014/main" id="{801DD695-1F4A-FE41-95A9-C7B5F4214A66}"/>
                  </a:ext>
                </a:extLst>
              </p:cNvPr>
              <p:cNvSpPr/>
              <p:nvPr/>
            </p:nvSpPr>
            <p:spPr>
              <a:xfrm>
                <a:off x="6626841" y="3425125"/>
                <a:ext cx="1204239" cy="218988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Shape 615">
                <a:extLst>
                  <a:ext uri="{FF2B5EF4-FFF2-40B4-BE49-F238E27FC236}">
                    <a16:creationId xmlns:a16="http://schemas.microsoft.com/office/drawing/2014/main" id="{2A1C7B1A-313C-3746-9CFB-29EB7A878721}"/>
                  </a:ext>
                </a:extLst>
              </p:cNvPr>
              <p:cNvSpPr/>
              <p:nvPr/>
            </p:nvSpPr>
            <p:spPr>
              <a:xfrm>
                <a:off x="7831080" y="3425125"/>
                <a:ext cx="1204239" cy="218988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700758-5192-8642-964F-D0CCF4799541}"/>
              </a:ext>
            </a:extLst>
          </p:cNvPr>
          <p:cNvGrpSpPr/>
          <p:nvPr/>
        </p:nvGrpSpPr>
        <p:grpSpPr>
          <a:xfrm>
            <a:off x="6626841" y="3657259"/>
            <a:ext cx="2408478" cy="1313928"/>
            <a:chOff x="6626841" y="3655058"/>
            <a:chExt cx="2408478" cy="1313928"/>
          </a:xfrm>
        </p:grpSpPr>
        <p:sp>
          <p:nvSpPr>
            <p:cNvPr id="17" name="Shape 619">
              <a:extLst>
                <a:ext uri="{FF2B5EF4-FFF2-40B4-BE49-F238E27FC236}">
                  <a16:creationId xmlns:a16="http://schemas.microsoft.com/office/drawing/2014/main" id="{FF2FF5FE-DD79-6F40-B2D1-8B996D8C1903}"/>
                </a:ext>
              </a:extLst>
            </p:cNvPr>
            <p:cNvSpPr/>
            <p:nvPr/>
          </p:nvSpPr>
          <p:spPr>
            <a:xfrm>
              <a:off x="6626841" y="3655058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620">
              <a:extLst>
                <a:ext uri="{FF2B5EF4-FFF2-40B4-BE49-F238E27FC236}">
                  <a16:creationId xmlns:a16="http://schemas.microsoft.com/office/drawing/2014/main" id="{16AE6763-A1D2-234D-B36D-B1613F7CA850}"/>
                </a:ext>
              </a:extLst>
            </p:cNvPr>
            <p:cNvSpPr/>
            <p:nvPr/>
          </p:nvSpPr>
          <p:spPr>
            <a:xfrm>
              <a:off x="7831080" y="3655058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621">
              <a:extLst>
                <a:ext uri="{FF2B5EF4-FFF2-40B4-BE49-F238E27FC236}">
                  <a16:creationId xmlns:a16="http://schemas.microsoft.com/office/drawing/2014/main" id="{9AB8B779-EBB6-2F4E-BC83-79D289FFFFFA}"/>
                </a:ext>
              </a:extLst>
            </p:cNvPr>
            <p:cNvSpPr/>
            <p:nvPr/>
          </p:nvSpPr>
          <p:spPr>
            <a:xfrm>
              <a:off x="6626841" y="3874046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622">
              <a:extLst>
                <a:ext uri="{FF2B5EF4-FFF2-40B4-BE49-F238E27FC236}">
                  <a16:creationId xmlns:a16="http://schemas.microsoft.com/office/drawing/2014/main" id="{471C2EB1-2ED8-A14C-BB35-B0B8BE98FA55}"/>
                </a:ext>
              </a:extLst>
            </p:cNvPr>
            <p:cNvSpPr/>
            <p:nvPr/>
          </p:nvSpPr>
          <p:spPr>
            <a:xfrm>
              <a:off x="7831080" y="3874046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623">
              <a:extLst>
                <a:ext uri="{FF2B5EF4-FFF2-40B4-BE49-F238E27FC236}">
                  <a16:creationId xmlns:a16="http://schemas.microsoft.com/office/drawing/2014/main" id="{BC2C24D1-1913-624C-8F19-EFFE39547A99}"/>
                </a:ext>
              </a:extLst>
            </p:cNvPr>
            <p:cNvSpPr/>
            <p:nvPr/>
          </p:nvSpPr>
          <p:spPr>
            <a:xfrm>
              <a:off x="6626841" y="4093034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624">
              <a:extLst>
                <a:ext uri="{FF2B5EF4-FFF2-40B4-BE49-F238E27FC236}">
                  <a16:creationId xmlns:a16="http://schemas.microsoft.com/office/drawing/2014/main" id="{732D32C2-32D1-3242-AC5E-BA2B471686E0}"/>
                </a:ext>
              </a:extLst>
            </p:cNvPr>
            <p:cNvSpPr/>
            <p:nvPr/>
          </p:nvSpPr>
          <p:spPr>
            <a:xfrm>
              <a:off x="7831080" y="4093034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625">
              <a:extLst>
                <a:ext uri="{FF2B5EF4-FFF2-40B4-BE49-F238E27FC236}">
                  <a16:creationId xmlns:a16="http://schemas.microsoft.com/office/drawing/2014/main" id="{B44E6BC6-E176-A042-A364-E6C4F7C10663}"/>
                </a:ext>
              </a:extLst>
            </p:cNvPr>
            <p:cNvSpPr/>
            <p:nvPr/>
          </p:nvSpPr>
          <p:spPr>
            <a:xfrm>
              <a:off x="6626841" y="4312022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626">
              <a:extLst>
                <a:ext uri="{FF2B5EF4-FFF2-40B4-BE49-F238E27FC236}">
                  <a16:creationId xmlns:a16="http://schemas.microsoft.com/office/drawing/2014/main" id="{9C6CF074-A7CB-5240-A797-E97D360942EC}"/>
                </a:ext>
              </a:extLst>
            </p:cNvPr>
            <p:cNvSpPr/>
            <p:nvPr/>
          </p:nvSpPr>
          <p:spPr>
            <a:xfrm>
              <a:off x="7831080" y="4312022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627">
              <a:extLst>
                <a:ext uri="{FF2B5EF4-FFF2-40B4-BE49-F238E27FC236}">
                  <a16:creationId xmlns:a16="http://schemas.microsoft.com/office/drawing/2014/main" id="{4E7E8394-62EB-4B4B-99A2-934494937B25}"/>
                </a:ext>
              </a:extLst>
            </p:cNvPr>
            <p:cNvSpPr/>
            <p:nvPr/>
          </p:nvSpPr>
          <p:spPr>
            <a:xfrm>
              <a:off x="6626841" y="4531010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Shape 628">
              <a:extLst>
                <a:ext uri="{FF2B5EF4-FFF2-40B4-BE49-F238E27FC236}">
                  <a16:creationId xmlns:a16="http://schemas.microsoft.com/office/drawing/2014/main" id="{1D85097F-7C27-324D-9836-60063B7B2048}"/>
                </a:ext>
              </a:extLst>
            </p:cNvPr>
            <p:cNvSpPr/>
            <p:nvPr/>
          </p:nvSpPr>
          <p:spPr>
            <a:xfrm>
              <a:off x="7831080" y="4531010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629">
              <a:extLst>
                <a:ext uri="{FF2B5EF4-FFF2-40B4-BE49-F238E27FC236}">
                  <a16:creationId xmlns:a16="http://schemas.microsoft.com/office/drawing/2014/main" id="{7C52549D-D1CE-6F4F-8725-E80F6D7566AD}"/>
                </a:ext>
              </a:extLst>
            </p:cNvPr>
            <p:cNvSpPr/>
            <p:nvPr/>
          </p:nvSpPr>
          <p:spPr>
            <a:xfrm>
              <a:off x="6626841" y="4749998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630">
              <a:extLst>
                <a:ext uri="{FF2B5EF4-FFF2-40B4-BE49-F238E27FC236}">
                  <a16:creationId xmlns:a16="http://schemas.microsoft.com/office/drawing/2014/main" id="{7E5E1D4A-6F21-2640-90F1-F3A5B1CB4F7A}"/>
                </a:ext>
              </a:extLst>
            </p:cNvPr>
            <p:cNvSpPr/>
            <p:nvPr/>
          </p:nvSpPr>
          <p:spPr>
            <a:xfrm>
              <a:off x="7831080" y="4749998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1068917-2E08-8143-A3ED-6D3F58BA2125}"/>
              </a:ext>
            </a:extLst>
          </p:cNvPr>
          <p:cNvSpPr txBox="1"/>
          <p:nvPr/>
        </p:nvSpPr>
        <p:spPr>
          <a:xfrm>
            <a:off x="9448141" y="2740832"/>
            <a:ext cx="74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5266538-21E5-FB45-A6E7-1DC8E8362E92}"/>
              </a:ext>
            </a:extLst>
          </p:cNvPr>
          <p:cNvCxnSpPr>
            <a:cxnSpLocks/>
            <a:stCxn id="40" idx="1"/>
            <a:endCxn id="6" idx="3"/>
          </p:cNvCxnSpPr>
          <p:nvPr/>
        </p:nvCxnSpPr>
        <p:spPr>
          <a:xfrm flipH="1" flipV="1">
            <a:off x="9035319" y="2439679"/>
            <a:ext cx="412822" cy="485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B7AE959-D6B1-1941-AAA9-B5209D5A0DB7}"/>
              </a:ext>
            </a:extLst>
          </p:cNvPr>
          <p:cNvCxnSpPr>
            <a:cxnSpLocks/>
            <a:stCxn id="40" idx="1"/>
            <a:endCxn id="16" idx="3"/>
          </p:cNvCxnSpPr>
          <p:nvPr/>
        </p:nvCxnSpPr>
        <p:spPr>
          <a:xfrm flipH="1">
            <a:off x="9035319" y="2925498"/>
            <a:ext cx="412822" cy="609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98C296B-7786-0A4E-9DC8-347D0920A6DC}"/>
              </a:ext>
            </a:extLst>
          </p:cNvPr>
          <p:cNvSpPr txBox="1"/>
          <p:nvPr/>
        </p:nvSpPr>
        <p:spPr>
          <a:xfrm>
            <a:off x="9389798" y="4106167"/>
            <a:ext cx="74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A45F951-64DF-BF46-9B33-47DCB96C50A8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9035320" y="4290833"/>
            <a:ext cx="354478" cy="570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1A6BEE5-CC9D-6D48-8EE4-B451AF07DC3E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9033538" y="3736415"/>
            <a:ext cx="356260" cy="554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11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56640-60C7-904C-8480-114DEBA26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F6183-F973-F849-BD70-CC832531B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86347"/>
          </a:xfrm>
        </p:spPr>
        <p:txBody>
          <a:bodyPr>
            <a:normAutofit/>
          </a:bodyPr>
          <a:lstStyle/>
          <a:p>
            <a:pPr marL="7620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3000" dirty="0">
                <a:sym typeface="Comic Sans MS"/>
              </a:rPr>
              <a:t>BEGIN;</a:t>
            </a:r>
          </a:p>
          <a:p>
            <a:pPr marL="7620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sz="3100" dirty="0">
              <a:sym typeface="Comic Sans MS"/>
            </a:endParaRPr>
          </a:p>
          <a:p>
            <a:pPr marL="7620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3100" dirty="0">
                <a:sym typeface="Comic Sans MS"/>
              </a:rPr>
              <a:t>INSERT INTO T	</a:t>
            </a:r>
          </a:p>
          <a:p>
            <a:pPr marL="7620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3100" dirty="0">
                <a:sym typeface="Comic Sans MS"/>
              </a:rPr>
              <a:t>     SELECT ID+10 FROM T;</a:t>
            </a:r>
          </a:p>
          <a:p>
            <a:pPr marL="0" lvl="0" indent="0">
              <a:buNone/>
            </a:pPr>
            <a:endParaRPr lang="en-US" sz="3100" dirty="0">
              <a:sym typeface="Comic Sans MS"/>
            </a:endParaRPr>
          </a:p>
          <a:p>
            <a:pPr marL="0" indent="0">
              <a:buNone/>
            </a:pPr>
            <a:r>
              <a:rPr lang="en-US" sz="3100" dirty="0">
                <a:sym typeface="Comic Sans MS"/>
              </a:rPr>
              <a:t>COMMIT;</a:t>
            </a:r>
          </a:p>
          <a:p>
            <a:pPr marL="7620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sz="3100" dirty="0">
              <a:sym typeface="Comic Sans MS"/>
            </a:endParaRPr>
          </a:p>
          <a:p>
            <a:pPr marL="7620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sz="3100" dirty="0">
              <a:sym typeface="Comic Sans M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118B2-C79C-CD40-969F-9FFAAC5A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26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024018-0334-CC41-BFDA-D504D1A5BC50}"/>
              </a:ext>
            </a:extLst>
          </p:cNvPr>
          <p:cNvGrpSpPr/>
          <p:nvPr/>
        </p:nvGrpSpPr>
        <p:grpSpPr>
          <a:xfrm>
            <a:off x="6626841" y="2330185"/>
            <a:ext cx="2408478" cy="1313928"/>
            <a:chOff x="6626841" y="2330185"/>
            <a:chExt cx="2408478" cy="131392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AC6A0DF-9072-5540-98F8-CB939C8231AA}"/>
                </a:ext>
              </a:extLst>
            </p:cNvPr>
            <p:cNvGrpSpPr/>
            <p:nvPr/>
          </p:nvGrpSpPr>
          <p:grpSpPr>
            <a:xfrm>
              <a:off x="6626841" y="2330185"/>
              <a:ext cx="2408478" cy="656964"/>
              <a:chOff x="6626841" y="2330185"/>
              <a:chExt cx="2408478" cy="656964"/>
            </a:xfrm>
          </p:grpSpPr>
          <p:sp>
            <p:nvSpPr>
              <p:cNvPr id="5" name="Shape 604">
                <a:extLst>
                  <a:ext uri="{FF2B5EF4-FFF2-40B4-BE49-F238E27FC236}">
                    <a16:creationId xmlns:a16="http://schemas.microsoft.com/office/drawing/2014/main" id="{4512C0A0-453B-E049-A972-7C12F3C0B7BF}"/>
                  </a:ext>
                </a:extLst>
              </p:cNvPr>
              <p:cNvSpPr/>
              <p:nvPr/>
            </p:nvSpPr>
            <p:spPr>
              <a:xfrm>
                <a:off x="6626841" y="2330185"/>
                <a:ext cx="1204239" cy="21898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>
                <a:solidFill>
                  <a:srgbClr val="3D008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" name="Shape 605">
                <a:extLst>
                  <a:ext uri="{FF2B5EF4-FFF2-40B4-BE49-F238E27FC236}">
                    <a16:creationId xmlns:a16="http://schemas.microsoft.com/office/drawing/2014/main" id="{A25A034D-F626-C148-B579-8F7BC9D24700}"/>
                  </a:ext>
                </a:extLst>
              </p:cNvPr>
              <p:cNvSpPr/>
              <p:nvPr/>
            </p:nvSpPr>
            <p:spPr>
              <a:xfrm>
                <a:off x="7831080" y="2330185"/>
                <a:ext cx="1204239" cy="21898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>
                <a:solidFill>
                  <a:srgbClr val="3D008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" name="Shape 606">
                <a:extLst>
                  <a:ext uri="{FF2B5EF4-FFF2-40B4-BE49-F238E27FC236}">
                    <a16:creationId xmlns:a16="http://schemas.microsoft.com/office/drawing/2014/main" id="{BA20EA15-1210-D048-9B2A-15148255B2FA}"/>
                  </a:ext>
                </a:extLst>
              </p:cNvPr>
              <p:cNvSpPr/>
              <p:nvPr/>
            </p:nvSpPr>
            <p:spPr>
              <a:xfrm>
                <a:off x="6626841" y="2549173"/>
                <a:ext cx="1204239" cy="21898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>
                <a:solidFill>
                  <a:srgbClr val="3D008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Shape 607">
                <a:extLst>
                  <a:ext uri="{FF2B5EF4-FFF2-40B4-BE49-F238E27FC236}">
                    <a16:creationId xmlns:a16="http://schemas.microsoft.com/office/drawing/2014/main" id="{23695B02-E597-E14E-8A7E-AD1B800ECD8C}"/>
                  </a:ext>
                </a:extLst>
              </p:cNvPr>
              <p:cNvSpPr/>
              <p:nvPr/>
            </p:nvSpPr>
            <p:spPr>
              <a:xfrm>
                <a:off x="7831080" y="2549173"/>
                <a:ext cx="1204239" cy="21898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>
                <a:solidFill>
                  <a:srgbClr val="3D008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" name="Shape 608">
                <a:extLst>
                  <a:ext uri="{FF2B5EF4-FFF2-40B4-BE49-F238E27FC236}">
                    <a16:creationId xmlns:a16="http://schemas.microsoft.com/office/drawing/2014/main" id="{D88D0873-6A52-9142-A191-8F1BA9169F88}"/>
                  </a:ext>
                </a:extLst>
              </p:cNvPr>
              <p:cNvSpPr/>
              <p:nvPr/>
            </p:nvSpPr>
            <p:spPr>
              <a:xfrm>
                <a:off x="6626841" y="2768161"/>
                <a:ext cx="1204239" cy="21898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>
                <a:solidFill>
                  <a:srgbClr val="3D008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" name="Shape 609">
                <a:extLst>
                  <a:ext uri="{FF2B5EF4-FFF2-40B4-BE49-F238E27FC236}">
                    <a16:creationId xmlns:a16="http://schemas.microsoft.com/office/drawing/2014/main" id="{78A03976-CDB1-5442-8C55-CA1E9BC9864C}"/>
                  </a:ext>
                </a:extLst>
              </p:cNvPr>
              <p:cNvSpPr/>
              <p:nvPr/>
            </p:nvSpPr>
            <p:spPr>
              <a:xfrm>
                <a:off x="7831080" y="2768161"/>
                <a:ext cx="1204239" cy="21898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>
                <a:solidFill>
                  <a:srgbClr val="3D008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2BAD768-FC38-C643-918D-C9BF7F0E4831}"/>
                </a:ext>
              </a:extLst>
            </p:cNvPr>
            <p:cNvGrpSpPr/>
            <p:nvPr/>
          </p:nvGrpSpPr>
          <p:grpSpPr>
            <a:xfrm>
              <a:off x="6626841" y="2987149"/>
              <a:ext cx="2408478" cy="656964"/>
              <a:chOff x="6626841" y="2987149"/>
              <a:chExt cx="2408478" cy="656964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11" name="Shape 610">
                <a:extLst>
                  <a:ext uri="{FF2B5EF4-FFF2-40B4-BE49-F238E27FC236}">
                    <a16:creationId xmlns:a16="http://schemas.microsoft.com/office/drawing/2014/main" id="{A389EB1E-7935-2743-9455-FB09EB25CC75}"/>
                  </a:ext>
                </a:extLst>
              </p:cNvPr>
              <p:cNvSpPr/>
              <p:nvPr/>
            </p:nvSpPr>
            <p:spPr>
              <a:xfrm>
                <a:off x="6626841" y="2987149"/>
                <a:ext cx="1204239" cy="218988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Shape 611">
                <a:extLst>
                  <a:ext uri="{FF2B5EF4-FFF2-40B4-BE49-F238E27FC236}">
                    <a16:creationId xmlns:a16="http://schemas.microsoft.com/office/drawing/2014/main" id="{67C81327-1583-6A4A-851C-D9656C39178D}"/>
                  </a:ext>
                </a:extLst>
              </p:cNvPr>
              <p:cNvSpPr/>
              <p:nvPr/>
            </p:nvSpPr>
            <p:spPr>
              <a:xfrm>
                <a:off x="7831080" y="2987149"/>
                <a:ext cx="1204239" cy="218988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Shape 612">
                <a:extLst>
                  <a:ext uri="{FF2B5EF4-FFF2-40B4-BE49-F238E27FC236}">
                    <a16:creationId xmlns:a16="http://schemas.microsoft.com/office/drawing/2014/main" id="{59185862-C53B-A34A-B2EF-92EE9FE7DDED}"/>
                  </a:ext>
                </a:extLst>
              </p:cNvPr>
              <p:cNvSpPr/>
              <p:nvPr/>
            </p:nvSpPr>
            <p:spPr>
              <a:xfrm>
                <a:off x="6626841" y="3206137"/>
                <a:ext cx="1204239" cy="218988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Shape 613">
                <a:extLst>
                  <a:ext uri="{FF2B5EF4-FFF2-40B4-BE49-F238E27FC236}">
                    <a16:creationId xmlns:a16="http://schemas.microsoft.com/office/drawing/2014/main" id="{04F36981-8A68-E54F-BAFE-310EB39F71B8}"/>
                  </a:ext>
                </a:extLst>
              </p:cNvPr>
              <p:cNvSpPr/>
              <p:nvPr/>
            </p:nvSpPr>
            <p:spPr>
              <a:xfrm>
                <a:off x="7831080" y="3206137"/>
                <a:ext cx="1204239" cy="218988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Shape 614">
                <a:extLst>
                  <a:ext uri="{FF2B5EF4-FFF2-40B4-BE49-F238E27FC236}">
                    <a16:creationId xmlns:a16="http://schemas.microsoft.com/office/drawing/2014/main" id="{801DD695-1F4A-FE41-95A9-C7B5F4214A66}"/>
                  </a:ext>
                </a:extLst>
              </p:cNvPr>
              <p:cNvSpPr/>
              <p:nvPr/>
            </p:nvSpPr>
            <p:spPr>
              <a:xfrm>
                <a:off x="6626841" y="3425125"/>
                <a:ext cx="1204239" cy="218988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Shape 615">
                <a:extLst>
                  <a:ext uri="{FF2B5EF4-FFF2-40B4-BE49-F238E27FC236}">
                    <a16:creationId xmlns:a16="http://schemas.microsoft.com/office/drawing/2014/main" id="{2A1C7B1A-313C-3746-9CFB-29EB7A878721}"/>
                  </a:ext>
                </a:extLst>
              </p:cNvPr>
              <p:cNvSpPr/>
              <p:nvPr/>
            </p:nvSpPr>
            <p:spPr>
              <a:xfrm>
                <a:off x="7831080" y="3425125"/>
                <a:ext cx="1204239" cy="218988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700758-5192-8642-964F-D0CCF4799541}"/>
              </a:ext>
            </a:extLst>
          </p:cNvPr>
          <p:cNvGrpSpPr/>
          <p:nvPr/>
        </p:nvGrpSpPr>
        <p:grpSpPr>
          <a:xfrm>
            <a:off x="6626841" y="3655058"/>
            <a:ext cx="2408478" cy="1313928"/>
            <a:chOff x="6626841" y="3655058"/>
            <a:chExt cx="2408478" cy="1313928"/>
          </a:xfrm>
        </p:grpSpPr>
        <p:sp>
          <p:nvSpPr>
            <p:cNvPr id="17" name="Shape 619">
              <a:extLst>
                <a:ext uri="{FF2B5EF4-FFF2-40B4-BE49-F238E27FC236}">
                  <a16:creationId xmlns:a16="http://schemas.microsoft.com/office/drawing/2014/main" id="{FF2FF5FE-DD79-6F40-B2D1-8B996D8C1903}"/>
                </a:ext>
              </a:extLst>
            </p:cNvPr>
            <p:cNvSpPr/>
            <p:nvPr/>
          </p:nvSpPr>
          <p:spPr>
            <a:xfrm>
              <a:off x="6626841" y="3655058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620">
              <a:extLst>
                <a:ext uri="{FF2B5EF4-FFF2-40B4-BE49-F238E27FC236}">
                  <a16:creationId xmlns:a16="http://schemas.microsoft.com/office/drawing/2014/main" id="{16AE6763-A1D2-234D-B36D-B1613F7CA850}"/>
                </a:ext>
              </a:extLst>
            </p:cNvPr>
            <p:cNvSpPr/>
            <p:nvPr/>
          </p:nvSpPr>
          <p:spPr>
            <a:xfrm>
              <a:off x="7831080" y="3655058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621">
              <a:extLst>
                <a:ext uri="{FF2B5EF4-FFF2-40B4-BE49-F238E27FC236}">
                  <a16:creationId xmlns:a16="http://schemas.microsoft.com/office/drawing/2014/main" id="{9AB8B779-EBB6-2F4E-BC83-79D289FFFFFA}"/>
                </a:ext>
              </a:extLst>
            </p:cNvPr>
            <p:cNvSpPr/>
            <p:nvPr/>
          </p:nvSpPr>
          <p:spPr>
            <a:xfrm>
              <a:off x="6626841" y="3874046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622">
              <a:extLst>
                <a:ext uri="{FF2B5EF4-FFF2-40B4-BE49-F238E27FC236}">
                  <a16:creationId xmlns:a16="http://schemas.microsoft.com/office/drawing/2014/main" id="{471C2EB1-2ED8-A14C-BB35-B0B8BE98FA55}"/>
                </a:ext>
              </a:extLst>
            </p:cNvPr>
            <p:cNvSpPr/>
            <p:nvPr/>
          </p:nvSpPr>
          <p:spPr>
            <a:xfrm>
              <a:off x="7831080" y="3874046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623">
              <a:extLst>
                <a:ext uri="{FF2B5EF4-FFF2-40B4-BE49-F238E27FC236}">
                  <a16:creationId xmlns:a16="http://schemas.microsoft.com/office/drawing/2014/main" id="{BC2C24D1-1913-624C-8F19-EFFE39547A99}"/>
                </a:ext>
              </a:extLst>
            </p:cNvPr>
            <p:cNvSpPr/>
            <p:nvPr/>
          </p:nvSpPr>
          <p:spPr>
            <a:xfrm>
              <a:off x="6626841" y="4093034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624">
              <a:extLst>
                <a:ext uri="{FF2B5EF4-FFF2-40B4-BE49-F238E27FC236}">
                  <a16:creationId xmlns:a16="http://schemas.microsoft.com/office/drawing/2014/main" id="{732D32C2-32D1-3242-AC5E-BA2B471686E0}"/>
                </a:ext>
              </a:extLst>
            </p:cNvPr>
            <p:cNvSpPr/>
            <p:nvPr/>
          </p:nvSpPr>
          <p:spPr>
            <a:xfrm>
              <a:off x="7831080" y="4093034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625">
              <a:extLst>
                <a:ext uri="{FF2B5EF4-FFF2-40B4-BE49-F238E27FC236}">
                  <a16:creationId xmlns:a16="http://schemas.microsoft.com/office/drawing/2014/main" id="{B44E6BC6-E176-A042-A364-E6C4F7C10663}"/>
                </a:ext>
              </a:extLst>
            </p:cNvPr>
            <p:cNvSpPr/>
            <p:nvPr/>
          </p:nvSpPr>
          <p:spPr>
            <a:xfrm>
              <a:off x="6626841" y="4312022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626">
              <a:extLst>
                <a:ext uri="{FF2B5EF4-FFF2-40B4-BE49-F238E27FC236}">
                  <a16:creationId xmlns:a16="http://schemas.microsoft.com/office/drawing/2014/main" id="{9C6CF074-A7CB-5240-A797-E97D360942EC}"/>
                </a:ext>
              </a:extLst>
            </p:cNvPr>
            <p:cNvSpPr/>
            <p:nvPr/>
          </p:nvSpPr>
          <p:spPr>
            <a:xfrm>
              <a:off x="7831080" y="4312022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627">
              <a:extLst>
                <a:ext uri="{FF2B5EF4-FFF2-40B4-BE49-F238E27FC236}">
                  <a16:creationId xmlns:a16="http://schemas.microsoft.com/office/drawing/2014/main" id="{4E7E8394-62EB-4B4B-99A2-934494937B25}"/>
                </a:ext>
              </a:extLst>
            </p:cNvPr>
            <p:cNvSpPr/>
            <p:nvPr/>
          </p:nvSpPr>
          <p:spPr>
            <a:xfrm>
              <a:off x="6626841" y="4531010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Shape 628">
              <a:extLst>
                <a:ext uri="{FF2B5EF4-FFF2-40B4-BE49-F238E27FC236}">
                  <a16:creationId xmlns:a16="http://schemas.microsoft.com/office/drawing/2014/main" id="{1D85097F-7C27-324D-9836-60063B7B2048}"/>
                </a:ext>
              </a:extLst>
            </p:cNvPr>
            <p:cNvSpPr/>
            <p:nvPr/>
          </p:nvSpPr>
          <p:spPr>
            <a:xfrm>
              <a:off x="7831080" y="4531010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629">
              <a:extLst>
                <a:ext uri="{FF2B5EF4-FFF2-40B4-BE49-F238E27FC236}">
                  <a16:creationId xmlns:a16="http://schemas.microsoft.com/office/drawing/2014/main" id="{7C52549D-D1CE-6F4F-8725-E80F6D7566AD}"/>
                </a:ext>
              </a:extLst>
            </p:cNvPr>
            <p:cNvSpPr/>
            <p:nvPr/>
          </p:nvSpPr>
          <p:spPr>
            <a:xfrm>
              <a:off x="6626841" y="4749998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630">
              <a:extLst>
                <a:ext uri="{FF2B5EF4-FFF2-40B4-BE49-F238E27FC236}">
                  <a16:creationId xmlns:a16="http://schemas.microsoft.com/office/drawing/2014/main" id="{7E5E1D4A-6F21-2640-90F1-F3A5B1CB4F7A}"/>
                </a:ext>
              </a:extLst>
            </p:cNvPr>
            <p:cNvSpPr/>
            <p:nvPr/>
          </p:nvSpPr>
          <p:spPr>
            <a:xfrm>
              <a:off x="7831080" y="4749998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B0490F-367A-5D4E-86A1-58731022BF30}"/>
              </a:ext>
            </a:extLst>
          </p:cNvPr>
          <p:cNvSpPr txBox="1"/>
          <p:nvPr/>
        </p:nvSpPr>
        <p:spPr>
          <a:xfrm>
            <a:off x="9532065" y="3430288"/>
            <a:ext cx="130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checkpoint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E0BC1C1-D0EB-6D45-94E2-A208E9C37B1D}"/>
              </a:ext>
            </a:extLst>
          </p:cNvPr>
          <p:cNvCxnSpPr/>
          <p:nvPr/>
        </p:nvCxnSpPr>
        <p:spPr>
          <a:xfrm>
            <a:off x="9066135" y="3649276"/>
            <a:ext cx="529937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8A36BB7-7C44-A14F-98B8-2A8C73F8ECEC}"/>
              </a:ext>
            </a:extLst>
          </p:cNvPr>
          <p:cNvSpPr txBox="1"/>
          <p:nvPr/>
        </p:nvSpPr>
        <p:spPr>
          <a:xfrm>
            <a:off x="9448141" y="2740832"/>
            <a:ext cx="74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9E8A3A-E810-D849-A2BA-A4B256534A0E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9035319" y="2439679"/>
            <a:ext cx="412822" cy="485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E5F09F3-705D-7248-A1DF-04C718785F7F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9035319" y="2925498"/>
            <a:ext cx="412822" cy="609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408ADDB-5C50-3E4D-A67F-2DDE55F60E10}"/>
              </a:ext>
            </a:extLst>
          </p:cNvPr>
          <p:cNvSpPr txBox="1"/>
          <p:nvPr/>
        </p:nvSpPr>
        <p:spPr>
          <a:xfrm>
            <a:off x="9389798" y="4106167"/>
            <a:ext cx="74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7FBD7E5-B451-3C45-A219-8F5FF322A7DA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9035320" y="4290833"/>
            <a:ext cx="354478" cy="570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E9CC7AA-9927-1E46-A8EA-D54DCD79BE42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9033538" y="3736415"/>
            <a:ext cx="356260" cy="554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362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CCC4-DA85-8346-B016-238B3E1FF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397C5-70CA-1E43-AB71-CEA8A7DDD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Omid is a mature transactional layer </a:t>
            </a:r>
            <a:r>
              <a:rPr lang="en-US"/>
              <a:t>over HBase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Omid low latency improves throughput latency and scalability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Integrated into Phoenix with new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FEF09-62DB-0949-A679-D149E1CA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88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D69AD-65EF-6F43-9822-9D291DD9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E0691-E9AE-6547-96E2-36145A23F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Introduction to Omid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Omid low latency optimizations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Apache Phoenix integration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0CA1A-F86E-E745-9A2B-2F85906EF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48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CE2F-2454-1941-80A5-6A562426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Omid (</a:t>
            </a:r>
            <a:r>
              <a:rPr lang="en-US" b="1" dirty="0"/>
              <a:t>Hope </a:t>
            </a:r>
            <a:r>
              <a:rPr lang="en-US" dirty="0"/>
              <a:t>in Persian)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8594E-E294-E54E-96C4-2C3741CAD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Transactional API </a:t>
            </a:r>
            <a:r>
              <a:rPr lang="en-US" dirty="0"/>
              <a:t>over </a:t>
            </a:r>
            <a:r>
              <a:rPr lang="en-US" b="1" dirty="0"/>
              <a:t>NoSQL</a:t>
            </a:r>
            <a:r>
              <a:rPr lang="en-US" dirty="0"/>
              <a:t> key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Client Library + Runtime Service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Snapshot Isolation </a:t>
            </a:r>
            <a:r>
              <a:rPr lang="en-US" dirty="0"/>
              <a:t>consistency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Open source </a:t>
            </a:r>
            <a:r>
              <a:rPr lang="en-US" b="1" dirty="0"/>
              <a:t>Apache incubator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91AD7-2C0F-B340-A001-5CB2CB9A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4</a:t>
            </a:fld>
            <a:endParaRPr lang="en-US"/>
          </a:p>
        </p:txBody>
      </p:sp>
      <p:pic>
        <p:nvPicPr>
          <p:cNvPr id="5" name="Shape 87">
            <a:extLst>
              <a:ext uri="{FF2B5EF4-FFF2-40B4-BE49-F238E27FC236}">
                <a16:creationId xmlns:a16="http://schemas.microsoft.com/office/drawing/2014/main" id="{E7E51B1D-F4CE-BC47-829F-7607BC87AC22}"/>
              </a:ext>
            </a:extLst>
          </p:cNvPr>
          <p:cNvPicPr preferRelativeResize="0"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8767482" y="4840941"/>
            <a:ext cx="2586318" cy="1336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0446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3C3BE-AD9C-0B41-AB30-0BD209CF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and Snapshot Isolation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FE078-0C07-544E-92E2-BD7E63745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72096"/>
            <a:ext cx="10515600" cy="5000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Aborts only </a:t>
            </a:r>
            <a:r>
              <a:rPr lang="en-US" b="1" dirty="0"/>
              <a:t>write-write</a:t>
            </a:r>
            <a:r>
              <a:rPr lang="en-US" dirty="0"/>
              <a:t> conflict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9C33C-F79E-9E45-B20C-69A8886F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5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C07AA9-F21D-6846-8724-596C54799001}"/>
              </a:ext>
            </a:extLst>
          </p:cNvPr>
          <p:cNvGrpSpPr/>
          <p:nvPr/>
        </p:nvGrpSpPr>
        <p:grpSpPr>
          <a:xfrm>
            <a:off x="2531228" y="2318544"/>
            <a:ext cx="4453218" cy="393700"/>
            <a:chOff x="1079500" y="2184400"/>
            <a:chExt cx="4453218" cy="3937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9E5C60-D84F-B446-92C8-104F0A0E7B52}"/>
                </a:ext>
              </a:extLst>
            </p:cNvPr>
            <p:cNvCxnSpPr/>
            <p:nvPr/>
          </p:nvCxnSpPr>
          <p:spPr>
            <a:xfrm>
              <a:off x="1079500" y="2381250"/>
              <a:ext cx="4445000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E803A1C-0370-6E40-8CA7-3BAF82636AE5}"/>
                </a:ext>
              </a:extLst>
            </p:cNvPr>
            <p:cNvCxnSpPr/>
            <p:nvPr/>
          </p:nvCxnSpPr>
          <p:spPr>
            <a:xfrm>
              <a:off x="1079500" y="2184400"/>
              <a:ext cx="0" cy="3937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232EB8-8196-8F40-83C8-0ADA7D31C6D3}"/>
                </a:ext>
              </a:extLst>
            </p:cNvPr>
            <p:cNvCxnSpPr/>
            <p:nvPr/>
          </p:nvCxnSpPr>
          <p:spPr>
            <a:xfrm>
              <a:off x="5532718" y="2184400"/>
              <a:ext cx="0" cy="3937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A495C3-D0FA-4049-A1E6-DEB94713E5E5}"/>
              </a:ext>
            </a:extLst>
          </p:cNvPr>
          <p:cNvGrpSpPr/>
          <p:nvPr/>
        </p:nvGrpSpPr>
        <p:grpSpPr>
          <a:xfrm>
            <a:off x="6383991" y="3916710"/>
            <a:ext cx="4453218" cy="393700"/>
            <a:chOff x="1079500" y="2184400"/>
            <a:chExt cx="4453218" cy="3937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AF1F8BF-81FC-2044-A87D-2891D481933C}"/>
                </a:ext>
              </a:extLst>
            </p:cNvPr>
            <p:cNvCxnSpPr/>
            <p:nvPr/>
          </p:nvCxnSpPr>
          <p:spPr>
            <a:xfrm>
              <a:off x="1079500" y="2381250"/>
              <a:ext cx="4445000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760474A-1BA9-3C42-B33C-A0FF59076E94}"/>
                </a:ext>
              </a:extLst>
            </p:cNvPr>
            <p:cNvCxnSpPr/>
            <p:nvPr/>
          </p:nvCxnSpPr>
          <p:spPr>
            <a:xfrm>
              <a:off x="1079500" y="2184400"/>
              <a:ext cx="0" cy="3937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E720BC-C665-B84E-894D-03946910E117}"/>
                </a:ext>
              </a:extLst>
            </p:cNvPr>
            <p:cNvCxnSpPr/>
            <p:nvPr/>
          </p:nvCxnSpPr>
          <p:spPr>
            <a:xfrm>
              <a:off x="5532718" y="2184400"/>
              <a:ext cx="0" cy="3937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D44C46A-7938-6349-8F98-3403C195802C}"/>
              </a:ext>
            </a:extLst>
          </p:cNvPr>
          <p:cNvSpPr txBox="1"/>
          <p:nvPr/>
        </p:nvSpPr>
        <p:spPr>
          <a:xfrm>
            <a:off x="2149442" y="1966674"/>
            <a:ext cx="142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Begin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BD78F3-0515-4D4C-AD3E-8A0786615DB9}"/>
              </a:ext>
            </a:extLst>
          </p:cNvPr>
          <p:cNvSpPr txBox="1"/>
          <p:nvPr/>
        </p:nvSpPr>
        <p:spPr>
          <a:xfrm>
            <a:off x="6272787" y="1918375"/>
            <a:ext cx="142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Commit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8E11FE-1AA7-8340-AD8D-64F1741FFE24}"/>
              </a:ext>
            </a:extLst>
          </p:cNvPr>
          <p:cNvSpPr txBox="1"/>
          <p:nvPr/>
        </p:nvSpPr>
        <p:spPr>
          <a:xfrm>
            <a:off x="3805795" y="2147356"/>
            <a:ext cx="95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read(x)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D09237-A84F-FE4F-B821-6A64BB1951FE}"/>
              </a:ext>
            </a:extLst>
          </p:cNvPr>
          <p:cNvSpPr txBox="1"/>
          <p:nvPr/>
        </p:nvSpPr>
        <p:spPr>
          <a:xfrm>
            <a:off x="8909900" y="3726816"/>
            <a:ext cx="95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Write(x)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E7AF45-C2C4-F14D-A15C-BD3D77F44A14}"/>
              </a:ext>
            </a:extLst>
          </p:cNvPr>
          <p:cNvSpPr txBox="1"/>
          <p:nvPr/>
        </p:nvSpPr>
        <p:spPr>
          <a:xfrm>
            <a:off x="5993987" y="3560289"/>
            <a:ext cx="142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Begin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08A38-79F8-6541-871E-9D4C2B50EB63}"/>
              </a:ext>
            </a:extLst>
          </p:cNvPr>
          <p:cNvSpPr txBox="1"/>
          <p:nvPr/>
        </p:nvSpPr>
        <p:spPr>
          <a:xfrm>
            <a:off x="10117332" y="3511990"/>
            <a:ext cx="142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Commit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D96555-9C6E-4D4A-A372-36571C02850B}"/>
              </a:ext>
            </a:extLst>
          </p:cNvPr>
          <p:cNvSpPr txBox="1"/>
          <p:nvPr/>
        </p:nvSpPr>
        <p:spPr>
          <a:xfrm>
            <a:off x="4990938" y="2154754"/>
            <a:ext cx="95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Write(x)</a:t>
            </a:r>
          </a:p>
        </p:txBody>
      </p:sp>
      <p:sp>
        <p:nvSpPr>
          <p:cNvPr id="30" name="Explosion 1 29">
            <a:extLst>
              <a:ext uri="{FF2B5EF4-FFF2-40B4-BE49-F238E27FC236}">
                <a16:creationId xmlns:a16="http://schemas.microsoft.com/office/drawing/2014/main" id="{C30EDD84-12A9-0246-BA5C-0D0DB05D6F0E}"/>
              </a:ext>
            </a:extLst>
          </p:cNvPr>
          <p:cNvSpPr/>
          <p:nvPr/>
        </p:nvSpPr>
        <p:spPr>
          <a:xfrm>
            <a:off x="10471390" y="3744955"/>
            <a:ext cx="966984" cy="951129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2C4F4BF5-71AA-5B4E-85AA-4C1C4331D0C4}"/>
              </a:ext>
            </a:extLst>
          </p:cNvPr>
          <p:cNvCxnSpPr>
            <a:stCxn id="24" idx="2"/>
          </p:cNvCxnSpPr>
          <p:nvPr/>
        </p:nvCxnSpPr>
        <p:spPr>
          <a:xfrm rot="5400000">
            <a:off x="3056978" y="1990939"/>
            <a:ext cx="699123" cy="1750621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71B2391B-94F6-8D40-A584-269760BD7FAD}"/>
              </a:ext>
            </a:extLst>
          </p:cNvPr>
          <p:cNvCxnSpPr>
            <a:cxnSpLocks/>
            <a:stCxn id="28" idx="2"/>
          </p:cNvCxnSpPr>
          <p:nvPr/>
        </p:nvCxnSpPr>
        <p:spPr>
          <a:xfrm rot="16200000" flipH="1">
            <a:off x="5875747" y="2115331"/>
            <a:ext cx="691727" cy="1509236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9A28BEC-1DEC-5647-9F92-7AC39D6AB78C}"/>
              </a:ext>
            </a:extLst>
          </p:cNvPr>
          <p:cNvSpPr txBox="1"/>
          <p:nvPr/>
        </p:nvSpPr>
        <p:spPr>
          <a:xfrm>
            <a:off x="7170892" y="3744228"/>
            <a:ext cx="95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Read(x)</a:t>
            </a:r>
          </a:p>
        </p:txBody>
      </p:sp>
      <p:sp>
        <p:nvSpPr>
          <p:cNvPr id="31" name="Smiley Face 30">
            <a:extLst>
              <a:ext uri="{FF2B5EF4-FFF2-40B4-BE49-F238E27FC236}">
                <a16:creationId xmlns:a16="http://schemas.microsoft.com/office/drawing/2014/main" id="{C5129CB0-AB12-B04E-9568-9578ACB6C8A0}"/>
              </a:ext>
            </a:extLst>
          </p:cNvPr>
          <p:cNvSpPr/>
          <p:nvPr/>
        </p:nvSpPr>
        <p:spPr>
          <a:xfrm>
            <a:off x="7271203" y="4217311"/>
            <a:ext cx="491015" cy="493268"/>
          </a:xfrm>
          <a:prstGeom prst="smileyFace">
            <a:avLst>
              <a:gd name="adj" fmla="val 465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miley Face 31">
            <a:extLst>
              <a:ext uri="{FF2B5EF4-FFF2-40B4-BE49-F238E27FC236}">
                <a16:creationId xmlns:a16="http://schemas.microsoft.com/office/drawing/2014/main" id="{577448A3-8DAB-CA49-8A7C-E98B3F8CF16B}"/>
              </a:ext>
            </a:extLst>
          </p:cNvPr>
          <p:cNvSpPr/>
          <p:nvPr/>
        </p:nvSpPr>
        <p:spPr>
          <a:xfrm>
            <a:off x="9140445" y="4217311"/>
            <a:ext cx="491015" cy="493268"/>
          </a:xfrm>
          <a:prstGeom prst="smileyFace">
            <a:avLst>
              <a:gd name="adj" fmla="val -4653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1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5" grpId="0"/>
      <p:bldP spid="26" grpId="0"/>
      <p:bldP spid="27" grpId="0"/>
      <p:bldP spid="30" grpId="0" animBg="1"/>
      <p:bldP spid="29" grpId="0"/>
      <p:bldP spid="31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26144-3E73-484B-B932-03E71F61A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Omid Architecture - Write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23879-370F-B742-BDB2-3ACA4544E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6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5B70AA7-E226-AA40-BF20-6BFD7305A515}"/>
              </a:ext>
            </a:extLst>
          </p:cNvPr>
          <p:cNvSpPr/>
          <p:nvPr/>
        </p:nvSpPr>
        <p:spPr>
          <a:xfrm>
            <a:off x="7512834" y="2186585"/>
            <a:ext cx="1474089" cy="758401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/>
              <a:t>Transaction Manager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47157D-3F87-7744-9C23-EC26CD84E3AD}"/>
              </a:ext>
            </a:extLst>
          </p:cNvPr>
          <p:cNvSpPr/>
          <p:nvPr/>
        </p:nvSpPr>
        <p:spPr>
          <a:xfrm>
            <a:off x="3500594" y="2186585"/>
            <a:ext cx="763210" cy="758401"/>
          </a:xfrm>
          <a:prstGeom prst="roundRect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Client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D36B7E-C36E-494F-9986-DD23CDB4AFE6}"/>
              </a:ext>
            </a:extLst>
          </p:cNvPr>
          <p:cNvCxnSpPr>
            <a:cxnSpLocks/>
          </p:cNvCxnSpPr>
          <p:nvPr/>
        </p:nvCxnSpPr>
        <p:spPr>
          <a:xfrm>
            <a:off x="4883971" y="2416934"/>
            <a:ext cx="2628864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3CBD38-6E53-B44B-848D-9E1A174404E1}"/>
              </a:ext>
            </a:extLst>
          </p:cNvPr>
          <p:cNvSpPr txBox="1"/>
          <p:nvPr/>
        </p:nvSpPr>
        <p:spPr>
          <a:xfrm>
            <a:off x="5605265" y="2095302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Begin</a:t>
            </a:r>
          </a:p>
        </p:txBody>
      </p:sp>
      <p:sp>
        <p:nvSpPr>
          <p:cNvPr id="9" name="Flowchart: Magnetic Disk 57">
            <a:extLst>
              <a:ext uri="{FF2B5EF4-FFF2-40B4-BE49-F238E27FC236}">
                <a16:creationId xmlns:a16="http://schemas.microsoft.com/office/drawing/2014/main" id="{ADCDEA42-FB84-7E45-94DA-5F76D194DA12}"/>
              </a:ext>
            </a:extLst>
          </p:cNvPr>
          <p:cNvSpPr/>
          <p:nvPr/>
        </p:nvSpPr>
        <p:spPr bwMode="auto">
          <a:xfrm>
            <a:off x="2248344" y="4156242"/>
            <a:ext cx="1072333" cy="1167882"/>
          </a:xfrm>
          <a:prstGeom prst="flowChartMagneticDisk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Data store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Flowchart: Magnetic Disk 57">
            <a:extLst>
              <a:ext uri="{FF2B5EF4-FFF2-40B4-BE49-F238E27FC236}">
                <a16:creationId xmlns:a16="http://schemas.microsoft.com/office/drawing/2014/main" id="{B83B96C3-C206-B04D-83B5-C84B40E03FC7}"/>
              </a:ext>
            </a:extLst>
          </p:cNvPr>
          <p:cNvSpPr/>
          <p:nvPr/>
        </p:nvSpPr>
        <p:spPr bwMode="auto">
          <a:xfrm>
            <a:off x="3625425" y="4156242"/>
            <a:ext cx="1072333" cy="1170432"/>
          </a:xfrm>
          <a:prstGeom prst="flowChartMagneticDisk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Data store</a:t>
            </a:r>
          </a:p>
        </p:txBody>
      </p:sp>
      <p:sp>
        <p:nvSpPr>
          <p:cNvPr id="11" name="Flowchart: Magnetic Disk 57">
            <a:extLst>
              <a:ext uri="{FF2B5EF4-FFF2-40B4-BE49-F238E27FC236}">
                <a16:creationId xmlns:a16="http://schemas.microsoft.com/office/drawing/2014/main" id="{041E8084-8E16-E540-88D0-B3BAC51FB7EA}"/>
              </a:ext>
            </a:extLst>
          </p:cNvPr>
          <p:cNvSpPr/>
          <p:nvPr/>
        </p:nvSpPr>
        <p:spPr bwMode="auto">
          <a:xfrm>
            <a:off x="5002506" y="4162479"/>
            <a:ext cx="1072333" cy="1170432"/>
          </a:xfrm>
          <a:prstGeom prst="flowChartMagneticDisk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Data store</a:t>
            </a:r>
          </a:p>
        </p:txBody>
      </p:sp>
      <p:sp>
        <p:nvSpPr>
          <p:cNvPr id="12" name="Flowchart: Magnetic Disk 57">
            <a:extLst>
              <a:ext uri="{FF2B5EF4-FFF2-40B4-BE49-F238E27FC236}">
                <a16:creationId xmlns:a16="http://schemas.microsoft.com/office/drawing/2014/main" id="{9522FCC0-1CCC-8642-904A-55289E41D56A}"/>
              </a:ext>
            </a:extLst>
          </p:cNvPr>
          <p:cNvSpPr/>
          <p:nvPr/>
        </p:nvSpPr>
        <p:spPr bwMode="auto">
          <a:xfrm>
            <a:off x="7637667" y="4156242"/>
            <a:ext cx="1478624" cy="1167882"/>
          </a:xfrm>
          <a:prstGeom prst="flowChartMagneticDisk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Commit table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921FDF-28A3-D74C-A931-155C582A30D6}"/>
              </a:ext>
            </a:extLst>
          </p:cNvPr>
          <p:cNvCxnSpPr>
            <a:cxnSpLocks/>
          </p:cNvCxnSpPr>
          <p:nvPr/>
        </p:nvCxnSpPr>
        <p:spPr>
          <a:xfrm flipH="1">
            <a:off x="4849903" y="2727571"/>
            <a:ext cx="2662933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A1B929A-6F78-A440-8FA6-6511D433BFD1}"/>
              </a:ext>
            </a:extLst>
          </p:cNvPr>
          <p:cNvSpPr txBox="1"/>
          <p:nvPr/>
        </p:nvSpPr>
        <p:spPr>
          <a:xfrm>
            <a:off x="5269917" y="2724441"/>
            <a:ext cx="1818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Timestamp - </a:t>
            </a:r>
            <a:r>
              <a:rPr lang="en-US" sz="2000" dirty="0" err="1">
                <a:solidFill>
                  <a:schemeClr val="accent2"/>
                </a:solidFill>
              </a:rPr>
              <a:t>tsr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65DCDB-9DC3-B64E-8225-1E8BBCEEECBC}"/>
              </a:ext>
            </a:extLst>
          </p:cNvPr>
          <p:cNvCxnSpPr/>
          <p:nvPr/>
        </p:nvCxnSpPr>
        <p:spPr>
          <a:xfrm>
            <a:off x="8130167" y="2944986"/>
            <a:ext cx="0" cy="1217493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9077834-87FB-9D48-924E-6ABFB0225987}"/>
              </a:ext>
            </a:extLst>
          </p:cNvPr>
          <p:cNvSpPr txBox="1"/>
          <p:nvPr/>
        </p:nvSpPr>
        <p:spPr>
          <a:xfrm>
            <a:off x="8245887" y="3432435"/>
            <a:ext cx="982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commit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5AF3B5-9937-724A-9130-F0EEF649669E}"/>
              </a:ext>
            </a:extLst>
          </p:cNvPr>
          <p:cNvCxnSpPr>
            <a:cxnSpLocks/>
            <a:stCxn id="22" idx="2"/>
            <a:endCxn id="9" idx="1"/>
          </p:cNvCxnSpPr>
          <p:nvPr/>
        </p:nvCxnSpPr>
        <p:spPr>
          <a:xfrm flipH="1">
            <a:off x="2784511" y="2944986"/>
            <a:ext cx="1772342" cy="1211256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388288-9720-D644-A84E-4BB36B35E508}"/>
              </a:ext>
            </a:extLst>
          </p:cNvPr>
          <p:cNvSpPr txBox="1"/>
          <p:nvPr/>
        </p:nvSpPr>
        <p:spPr>
          <a:xfrm>
            <a:off x="3665632" y="3404033"/>
            <a:ext cx="1676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Put(k1,v1,</a:t>
            </a:r>
            <a:r>
              <a:rPr lang="en-US" sz="2000" dirty="0">
                <a:solidFill>
                  <a:schemeClr val="accent2"/>
                </a:solidFill>
              </a:rPr>
              <a:t>tsr</a:t>
            </a:r>
            <a:r>
              <a:rPr lang="en-US" sz="2000" dirty="0"/>
              <a:t>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84F6F1F-FC68-C249-AA14-AD380C85AF94}"/>
              </a:ext>
            </a:extLst>
          </p:cNvPr>
          <p:cNvSpPr/>
          <p:nvPr/>
        </p:nvSpPr>
        <p:spPr>
          <a:xfrm>
            <a:off x="4263803" y="2186585"/>
            <a:ext cx="586100" cy="758401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/>
              <a:t>API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6BAB0C-02F8-DC47-813D-2EBF472E2B7F}"/>
              </a:ext>
            </a:extLst>
          </p:cNvPr>
          <p:cNvSpPr/>
          <p:nvPr/>
        </p:nvSpPr>
        <p:spPr>
          <a:xfrm>
            <a:off x="7764668" y="4986289"/>
            <a:ext cx="430414" cy="184757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tsr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97B12-1260-4243-A985-F65A8E623484}"/>
              </a:ext>
            </a:extLst>
          </p:cNvPr>
          <p:cNvSpPr/>
          <p:nvPr/>
        </p:nvSpPr>
        <p:spPr>
          <a:xfrm>
            <a:off x="8200287" y="4986289"/>
            <a:ext cx="796360" cy="18475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tsc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47BBBE-2D78-514A-B7E4-3E1C0843A310}"/>
              </a:ext>
            </a:extLst>
          </p:cNvPr>
          <p:cNvSpPr txBox="1"/>
          <p:nvPr/>
        </p:nvSpPr>
        <p:spPr>
          <a:xfrm>
            <a:off x="5342403" y="2105343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Commit(k1,k2…)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0E0CFD-2970-F24C-AF44-A79031EFB7EE}"/>
              </a:ext>
            </a:extLst>
          </p:cNvPr>
          <p:cNvSpPr txBox="1"/>
          <p:nvPr/>
        </p:nvSpPr>
        <p:spPr>
          <a:xfrm>
            <a:off x="4337961" y="1844577"/>
            <a:ext cx="546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tsr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9" name="Cloud Callout 38">
            <a:extLst>
              <a:ext uri="{FF2B5EF4-FFF2-40B4-BE49-F238E27FC236}">
                <a16:creationId xmlns:a16="http://schemas.microsoft.com/office/drawing/2014/main" id="{FC007ABD-BB72-3744-B8B4-F024D377D688}"/>
              </a:ext>
            </a:extLst>
          </p:cNvPr>
          <p:cNvSpPr/>
          <p:nvPr/>
        </p:nvSpPr>
        <p:spPr>
          <a:xfrm>
            <a:off x="9301819" y="598740"/>
            <a:ext cx="2380986" cy="1448144"/>
          </a:xfrm>
          <a:prstGeom prst="cloudCallout">
            <a:avLst>
              <a:gd name="adj1" fmla="val -67822"/>
              <a:gd name="adj2" fmla="val 6027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/>
              <a:t>Conflict Detection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2EBEF3-1589-C34D-BE03-A5FE822634ED}"/>
              </a:ext>
            </a:extLst>
          </p:cNvPr>
          <p:cNvSpPr txBox="1"/>
          <p:nvPr/>
        </p:nvSpPr>
        <p:spPr>
          <a:xfrm>
            <a:off x="5248804" y="2718892"/>
            <a:ext cx="1887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Timestamp – </a:t>
            </a:r>
            <a:r>
              <a:rPr lang="en-US" sz="2000" dirty="0" err="1">
                <a:solidFill>
                  <a:schemeClr val="accent2"/>
                </a:solidFill>
              </a:rPr>
              <a:t>tsc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F76C891-E710-5B40-985A-504184A210C7}"/>
              </a:ext>
            </a:extLst>
          </p:cNvPr>
          <p:cNvSpPr/>
          <p:nvPr/>
        </p:nvSpPr>
        <p:spPr>
          <a:xfrm>
            <a:off x="2234916" y="4956209"/>
            <a:ext cx="364737" cy="18475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K1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DFE359-59C4-9144-9606-8DADC2DB4FD2}"/>
              </a:ext>
            </a:extLst>
          </p:cNvPr>
          <p:cNvSpPr/>
          <p:nvPr/>
        </p:nvSpPr>
        <p:spPr>
          <a:xfrm>
            <a:off x="2934396" y="4956208"/>
            <a:ext cx="360714" cy="18475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tsr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5A4E25E-9100-F04D-8717-2F5308E0A32E}"/>
              </a:ext>
            </a:extLst>
          </p:cNvPr>
          <p:cNvSpPr/>
          <p:nvPr/>
        </p:nvSpPr>
        <p:spPr>
          <a:xfrm>
            <a:off x="2569659" y="4956208"/>
            <a:ext cx="364737" cy="18475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C1A279-01E5-714F-B8F6-7A481BDDD3D4}"/>
              </a:ext>
            </a:extLst>
          </p:cNvPr>
          <p:cNvSpPr/>
          <p:nvPr/>
        </p:nvSpPr>
        <p:spPr>
          <a:xfrm>
            <a:off x="3281763" y="4959052"/>
            <a:ext cx="360714" cy="181912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tsc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0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4" grpId="0"/>
      <p:bldP spid="14" grpId="1"/>
      <p:bldP spid="16" grpId="0"/>
      <p:bldP spid="16" grpId="1"/>
      <p:bldP spid="21" grpId="0"/>
      <p:bldP spid="21" grpId="1"/>
      <p:bldP spid="23" grpId="0" animBg="1"/>
      <p:bldP spid="24" grpId="0" animBg="1"/>
      <p:bldP spid="37" grpId="0"/>
      <p:bldP spid="38" grpId="0"/>
      <p:bldP spid="39" grpId="0" animBg="1"/>
      <p:bldP spid="39" grpId="1" animBg="1"/>
      <p:bldP spid="43" grpId="2"/>
      <p:bldP spid="44" grpId="0" animBg="1"/>
      <p:bldP spid="45" grpId="0" animBg="1"/>
      <p:bldP spid="46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26144-3E73-484B-B932-03E71F61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Omid Architecture – Read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23879-370F-B742-BDB2-3ACA4544E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7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5B70AA7-E226-AA40-BF20-6BFD7305A515}"/>
              </a:ext>
            </a:extLst>
          </p:cNvPr>
          <p:cNvSpPr/>
          <p:nvPr/>
        </p:nvSpPr>
        <p:spPr>
          <a:xfrm>
            <a:off x="7512835" y="2186585"/>
            <a:ext cx="1464910" cy="758401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/>
              <a:t>Transaction Manager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47157D-3F87-7744-9C23-EC26CD84E3AD}"/>
              </a:ext>
            </a:extLst>
          </p:cNvPr>
          <p:cNvSpPr/>
          <p:nvPr/>
        </p:nvSpPr>
        <p:spPr>
          <a:xfrm>
            <a:off x="3500594" y="2186585"/>
            <a:ext cx="763210" cy="758401"/>
          </a:xfrm>
          <a:prstGeom prst="roundRect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Client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D36B7E-C36E-494F-9986-DD23CDB4AFE6}"/>
              </a:ext>
            </a:extLst>
          </p:cNvPr>
          <p:cNvCxnSpPr>
            <a:cxnSpLocks/>
          </p:cNvCxnSpPr>
          <p:nvPr/>
        </p:nvCxnSpPr>
        <p:spPr>
          <a:xfrm>
            <a:off x="5002506" y="2403079"/>
            <a:ext cx="2510329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3CBD38-6E53-B44B-848D-9E1A174404E1}"/>
              </a:ext>
            </a:extLst>
          </p:cNvPr>
          <p:cNvSpPr txBox="1"/>
          <p:nvPr/>
        </p:nvSpPr>
        <p:spPr>
          <a:xfrm>
            <a:off x="5605265" y="2095302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Begin</a:t>
            </a:r>
          </a:p>
        </p:txBody>
      </p:sp>
      <p:sp>
        <p:nvSpPr>
          <p:cNvPr id="9" name="Flowchart: Magnetic Disk 57">
            <a:extLst>
              <a:ext uri="{FF2B5EF4-FFF2-40B4-BE49-F238E27FC236}">
                <a16:creationId xmlns:a16="http://schemas.microsoft.com/office/drawing/2014/main" id="{ADCDEA42-FB84-7E45-94DA-5F76D194DA12}"/>
              </a:ext>
            </a:extLst>
          </p:cNvPr>
          <p:cNvSpPr/>
          <p:nvPr/>
        </p:nvSpPr>
        <p:spPr bwMode="auto">
          <a:xfrm>
            <a:off x="2248344" y="4156242"/>
            <a:ext cx="1072333" cy="1167882"/>
          </a:xfrm>
          <a:prstGeom prst="flowChartMagneticDisk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Data store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Flowchart: Magnetic Disk 57">
            <a:extLst>
              <a:ext uri="{FF2B5EF4-FFF2-40B4-BE49-F238E27FC236}">
                <a16:creationId xmlns:a16="http://schemas.microsoft.com/office/drawing/2014/main" id="{B83B96C3-C206-B04D-83B5-C84B40E03FC7}"/>
              </a:ext>
            </a:extLst>
          </p:cNvPr>
          <p:cNvSpPr/>
          <p:nvPr/>
        </p:nvSpPr>
        <p:spPr bwMode="auto">
          <a:xfrm>
            <a:off x="3625425" y="4156242"/>
            <a:ext cx="1072333" cy="1170432"/>
          </a:xfrm>
          <a:prstGeom prst="flowChartMagneticDisk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Data store</a:t>
            </a:r>
          </a:p>
        </p:txBody>
      </p:sp>
      <p:sp>
        <p:nvSpPr>
          <p:cNvPr id="11" name="Flowchart: Magnetic Disk 57">
            <a:extLst>
              <a:ext uri="{FF2B5EF4-FFF2-40B4-BE49-F238E27FC236}">
                <a16:creationId xmlns:a16="http://schemas.microsoft.com/office/drawing/2014/main" id="{041E8084-8E16-E540-88D0-B3BAC51FB7EA}"/>
              </a:ext>
            </a:extLst>
          </p:cNvPr>
          <p:cNvSpPr/>
          <p:nvPr/>
        </p:nvSpPr>
        <p:spPr bwMode="auto">
          <a:xfrm>
            <a:off x="5002506" y="4162479"/>
            <a:ext cx="1072333" cy="1170432"/>
          </a:xfrm>
          <a:prstGeom prst="flowChartMagneticDisk">
            <a:avLst/>
          </a:prstGeom>
          <a:solidFill>
            <a:schemeClr val="accent6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Data store</a:t>
            </a:r>
          </a:p>
        </p:txBody>
      </p:sp>
      <p:sp>
        <p:nvSpPr>
          <p:cNvPr id="12" name="Flowchart: Magnetic Disk 57">
            <a:extLst>
              <a:ext uri="{FF2B5EF4-FFF2-40B4-BE49-F238E27FC236}">
                <a16:creationId xmlns:a16="http://schemas.microsoft.com/office/drawing/2014/main" id="{9522FCC0-1CCC-8642-904A-55289E41D56A}"/>
              </a:ext>
            </a:extLst>
          </p:cNvPr>
          <p:cNvSpPr/>
          <p:nvPr/>
        </p:nvSpPr>
        <p:spPr bwMode="auto">
          <a:xfrm>
            <a:off x="7637666" y="4156242"/>
            <a:ext cx="1450915" cy="1170432"/>
          </a:xfrm>
          <a:prstGeom prst="flowChartMagneticDisk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Commit table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921FDF-28A3-D74C-A931-155C582A30D6}"/>
              </a:ext>
            </a:extLst>
          </p:cNvPr>
          <p:cNvCxnSpPr>
            <a:cxnSpLocks/>
          </p:cNvCxnSpPr>
          <p:nvPr/>
        </p:nvCxnSpPr>
        <p:spPr>
          <a:xfrm flipH="1">
            <a:off x="4883971" y="2727571"/>
            <a:ext cx="2628865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A1B929A-6F78-A440-8FA6-6511D433BFD1}"/>
              </a:ext>
            </a:extLst>
          </p:cNvPr>
          <p:cNvSpPr txBox="1"/>
          <p:nvPr/>
        </p:nvSpPr>
        <p:spPr>
          <a:xfrm>
            <a:off x="5269917" y="2724441"/>
            <a:ext cx="1943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Timestamp – </a:t>
            </a:r>
            <a:r>
              <a:rPr lang="en-US" sz="2000" dirty="0" err="1">
                <a:solidFill>
                  <a:schemeClr val="accent2"/>
                </a:solidFill>
              </a:rPr>
              <a:t>tsr</a:t>
            </a:r>
            <a:r>
              <a:rPr lang="en-US" sz="2000" dirty="0">
                <a:solidFill>
                  <a:schemeClr val="accent2"/>
                </a:solidFill>
              </a:rPr>
              <a:t>’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0E8957-00E0-654E-BC82-2F471B6C7343}"/>
              </a:ext>
            </a:extLst>
          </p:cNvPr>
          <p:cNvCxnSpPr>
            <a:cxnSpLocks/>
          </p:cNvCxnSpPr>
          <p:nvPr/>
        </p:nvCxnSpPr>
        <p:spPr>
          <a:xfrm>
            <a:off x="4527574" y="2954570"/>
            <a:ext cx="3136851" cy="1693789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E42A848-D580-2D48-B98F-5C0768DCA0C8}"/>
              </a:ext>
            </a:extLst>
          </p:cNvPr>
          <p:cNvSpPr txBox="1"/>
          <p:nvPr/>
        </p:nvSpPr>
        <p:spPr>
          <a:xfrm>
            <a:off x="5556319" y="3349599"/>
            <a:ext cx="914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Get </a:t>
            </a:r>
            <a:r>
              <a:rPr lang="en-US" sz="2000" dirty="0" err="1"/>
              <a:t>tsc</a:t>
            </a:r>
            <a:endParaRPr lang="en-US" sz="20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5AF3B5-9937-724A-9130-F0EEF649669E}"/>
              </a:ext>
            </a:extLst>
          </p:cNvPr>
          <p:cNvCxnSpPr>
            <a:cxnSpLocks/>
            <a:stCxn id="22" idx="2"/>
            <a:endCxn id="9" idx="1"/>
          </p:cNvCxnSpPr>
          <p:nvPr/>
        </p:nvCxnSpPr>
        <p:spPr>
          <a:xfrm flipH="1">
            <a:off x="2784511" y="2944986"/>
            <a:ext cx="1780672" cy="1211256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84F6F1F-FC68-C249-AA14-AD380C85AF94}"/>
              </a:ext>
            </a:extLst>
          </p:cNvPr>
          <p:cNvSpPr/>
          <p:nvPr/>
        </p:nvSpPr>
        <p:spPr>
          <a:xfrm>
            <a:off x="4263803" y="2186585"/>
            <a:ext cx="602760" cy="758401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/>
              <a:t>API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DC7390-0766-A648-9544-BCF755C60FBE}"/>
              </a:ext>
            </a:extLst>
          </p:cNvPr>
          <p:cNvSpPr txBox="1"/>
          <p:nvPr/>
        </p:nvSpPr>
        <p:spPr>
          <a:xfrm>
            <a:off x="3671646" y="3349600"/>
            <a:ext cx="1795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Get(k1,t&lt;=</a:t>
            </a:r>
            <a:r>
              <a:rPr lang="en-US" sz="2000" dirty="0" err="1">
                <a:solidFill>
                  <a:schemeClr val="accent2"/>
                </a:solidFill>
              </a:rPr>
              <a:t>tsr</a:t>
            </a:r>
            <a:r>
              <a:rPr lang="en-US" sz="2000" dirty="0">
                <a:solidFill>
                  <a:schemeClr val="accent2"/>
                </a:solidFill>
              </a:rPr>
              <a:t>’</a:t>
            </a:r>
            <a:r>
              <a:rPr lang="en-US" sz="2000" dirty="0"/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0E0CFD-2970-F24C-AF44-A79031EFB7EE}"/>
              </a:ext>
            </a:extLst>
          </p:cNvPr>
          <p:cNvSpPr txBox="1"/>
          <p:nvPr/>
        </p:nvSpPr>
        <p:spPr>
          <a:xfrm>
            <a:off x="4337961" y="1844577"/>
            <a:ext cx="546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tsr</a:t>
            </a:r>
            <a:r>
              <a:rPr lang="en-US" dirty="0">
                <a:solidFill>
                  <a:schemeClr val="accent2"/>
                </a:solidFill>
              </a:rPr>
              <a:t>’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51D549-3FC2-204E-BD22-A0DFAEB2C0AA}"/>
              </a:ext>
            </a:extLst>
          </p:cNvPr>
          <p:cNvSpPr/>
          <p:nvPr/>
        </p:nvSpPr>
        <p:spPr>
          <a:xfrm>
            <a:off x="2234916" y="4961162"/>
            <a:ext cx="364737" cy="18475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K1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445B06-AEFC-3B44-A691-5CC31C80454B}"/>
              </a:ext>
            </a:extLst>
          </p:cNvPr>
          <p:cNvSpPr/>
          <p:nvPr/>
        </p:nvSpPr>
        <p:spPr>
          <a:xfrm>
            <a:off x="2934396" y="4961161"/>
            <a:ext cx="360714" cy="18475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tsr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B6775F-0469-0146-A105-5B3E9CA1ADB3}"/>
              </a:ext>
            </a:extLst>
          </p:cNvPr>
          <p:cNvSpPr/>
          <p:nvPr/>
        </p:nvSpPr>
        <p:spPr>
          <a:xfrm>
            <a:off x="2569659" y="4961161"/>
            <a:ext cx="364737" cy="18475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29D9FD-30F1-3644-81D3-DCC6E8C056D8}"/>
              </a:ext>
            </a:extLst>
          </p:cNvPr>
          <p:cNvSpPr/>
          <p:nvPr/>
        </p:nvSpPr>
        <p:spPr>
          <a:xfrm>
            <a:off x="7764668" y="4986289"/>
            <a:ext cx="430414" cy="184757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tsr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FB703A-BBA2-3D42-A862-149832074572}"/>
              </a:ext>
            </a:extLst>
          </p:cNvPr>
          <p:cNvSpPr/>
          <p:nvPr/>
        </p:nvSpPr>
        <p:spPr>
          <a:xfrm>
            <a:off x="8200287" y="4986289"/>
            <a:ext cx="796360" cy="18475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tsc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11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4" grpId="0"/>
      <p:bldP spid="14" grpId="1"/>
      <p:bldP spid="18" grpId="0"/>
      <p:bldP spid="36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26144-3E73-484B-B932-03E71F61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Omid Bottleneck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23879-370F-B742-BDB2-3ACA4544E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D1463-7797-764D-8B3A-70AD053C9EDB}" type="slidenum">
              <a:rPr lang="en-US" smtClean="0"/>
              <a:t>8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5B70AA7-E226-AA40-BF20-6BFD7305A515}"/>
              </a:ext>
            </a:extLst>
          </p:cNvPr>
          <p:cNvSpPr/>
          <p:nvPr/>
        </p:nvSpPr>
        <p:spPr>
          <a:xfrm>
            <a:off x="7512835" y="2186585"/>
            <a:ext cx="1569520" cy="758401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/>
              <a:t>Transaction Manager</a:t>
            </a:r>
          </a:p>
        </p:txBody>
      </p:sp>
      <p:sp>
        <p:nvSpPr>
          <p:cNvPr id="12" name="Flowchart: Magnetic Disk 57">
            <a:extLst>
              <a:ext uri="{FF2B5EF4-FFF2-40B4-BE49-F238E27FC236}">
                <a16:creationId xmlns:a16="http://schemas.microsoft.com/office/drawing/2014/main" id="{9522FCC0-1CCC-8642-904A-55289E41D56A}"/>
              </a:ext>
            </a:extLst>
          </p:cNvPr>
          <p:cNvSpPr/>
          <p:nvPr/>
        </p:nvSpPr>
        <p:spPr bwMode="auto">
          <a:xfrm>
            <a:off x="7443758" y="4722750"/>
            <a:ext cx="1526884" cy="1170432"/>
          </a:xfrm>
          <a:prstGeom prst="flowChartMagneticDisk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</a:pP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Commit table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65DCDB-9DC3-B64E-8225-1E8BBCEEECBC}"/>
              </a:ext>
            </a:extLst>
          </p:cNvPr>
          <p:cNvCxnSpPr/>
          <p:nvPr/>
        </p:nvCxnSpPr>
        <p:spPr>
          <a:xfrm>
            <a:off x="8130167" y="2944986"/>
            <a:ext cx="0" cy="1217493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53185F27-70C3-3145-A4C1-F24D06F7AB45}"/>
              </a:ext>
            </a:extLst>
          </p:cNvPr>
          <p:cNvSpPr/>
          <p:nvPr/>
        </p:nvSpPr>
        <p:spPr>
          <a:xfrm rot="10800000">
            <a:off x="7810367" y="3027984"/>
            <a:ext cx="773454" cy="1590590"/>
          </a:xfrm>
          <a:prstGeom prst="triangle">
            <a:avLst>
              <a:gd name="adj" fmla="val 48571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just"/>
            <a:endParaRPr lang="en-US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2EA418-AB69-F541-857A-00A5D1644821}"/>
              </a:ext>
            </a:extLst>
          </p:cNvPr>
          <p:cNvSpPr txBox="1"/>
          <p:nvPr/>
        </p:nvSpPr>
        <p:spPr>
          <a:xfrm rot="16200000">
            <a:off x="7401801" y="3350557"/>
            <a:ext cx="1590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Bottleneck</a:t>
            </a:r>
            <a:endParaRPr lang="en-US" sz="5400" b="1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77D65B8-5776-FD48-8575-2BF3BFE33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75" y="1965835"/>
            <a:ext cx="7006996" cy="1584777"/>
          </a:xfrm>
        </p:spPr>
        <p:txBody>
          <a:bodyPr>
            <a:normAutofit fontScale="92500"/>
          </a:bodyPr>
          <a:lstStyle/>
          <a:p>
            <a:r>
              <a:rPr lang="en-US" dirty="0"/>
              <a:t>Omid preferred throughput over latency – batch</a:t>
            </a:r>
          </a:p>
          <a:p>
            <a:r>
              <a:rPr lang="en-US" dirty="0"/>
              <a:t>Stopped Omid from scaling </a:t>
            </a:r>
          </a:p>
          <a:p>
            <a:r>
              <a:rPr lang="en-US" dirty="0"/>
              <a:t>High latency</a:t>
            </a:r>
          </a:p>
        </p:txBody>
      </p:sp>
    </p:spTree>
    <p:extLst>
      <p:ext uri="{BB962C8B-B14F-4D97-AF65-F5344CB8AC3E}">
        <p14:creationId xmlns:p14="http://schemas.microsoft.com/office/powerpoint/2010/main" val="2347449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D69AD-65EF-6F43-9822-9D291DD9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Omid to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E0691-E9AE-6547-96E2-36145A23F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to Omid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Omid low latency optimizations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Apache Phoenix integration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0CA1A-F86E-E745-9A2B-2F85906EF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D1463-7797-764D-8B3A-70AD053C9E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88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25949</TotalTime>
  <Words>932</Words>
  <Application>Microsoft Macintosh PowerPoint</Application>
  <PresentationFormat>Widescreen</PresentationFormat>
  <Paragraphs>383</Paragraphs>
  <Slides>27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Comic Sans MS</vt:lpstr>
      <vt:lpstr>Office Theme</vt:lpstr>
      <vt:lpstr>Taking Omid to the Clouds: Fast, Scalable Transactions for Real-Time Cloud Analytics </vt:lpstr>
      <vt:lpstr>Agenda</vt:lpstr>
      <vt:lpstr>Agenda</vt:lpstr>
      <vt:lpstr>Omid (Hope in Persian)</vt:lpstr>
      <vt:lpstr>Transactions and Snapshot Isolation</vt:lpstr>
      <vt:lpstr>Omid Architecture - Write</vt:lpstr>
      <vt:lpstr>Omid Architecture – Read</vt:lpstr>
      <vt:lpstr>Omid Bottleneck </vt:lpstr>
      <vt:lpstr>Taking Omid to the Cloud</vt:lpstr>
      <vt:lpstr>Omid Low Latency</vt:lpstr>
      <vt:lpstr>Distribute Commit Table Updates</vt:lpstr>
      <vt:lpstr>SI Violation Example</vt:lpstr>
      <vt:lpstr>SI Violation Solution - Invalidation</vt:lpstr>
      <vt:lpstr>Fast Path Transactions</vt:lpstr>
      <vt:lpstr>Fast Path Transactions</vt:lpstr>
      <vt:lpstr>SI Requires Local Validation</vt:lpstr>
      <vt:lpstr>Evaluation</vt:lpstr>
      <vt:lpstr>Throughput Latency</vt:lpstr>
      <vt:lpstr>Latency Breakdown</vt:lpstr>
      <vt:lpstr>Agenda</vt:lpstr>
      <vt:lpstr>Apache Phoenix</vt:lpstr>
      <vt:lpstr>Omid Integration</vt:lpstr>
      <vt:lpstr>Secondary Index Creation</vt:lpstr>
      <vt:lpstr>Secondary Index Creation</vt:lpstr>
      <vt:lpstr>Snapshot Isolation Exclude Current - SIX</vt:lpstr>
      <vt:lpstr>Checkpoints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Taking Omid to the Clouds: Fast, Scalable Transactions for Real-Time Cloud Analytics </dc:title>
  <dc:creator>Microsoft Office User</dc:creator>
  <cp:lastModifiedBy>Microsoft Office User</cp:lastModifiedBy>
  <cp:revision>248</cp:revision>
  <dcterms:created xsi:type="dcterms:W3CDTF">2018-07-29T08:32:57Z</dcterms:created>
  <dcterms:modified xsi:type="dcterms:W3CDTF">2018-08-30T19:53:46Z</dcterms:modified>
</cp:coreProperties>
</file>